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2"/>
  </p:handoutMasterIdLst>
  <p:sldIdLst>
    <p:sldId id="256" r:id="rId3"/>
    <p:sldId id="259" r:id="rId5"/>
    <p:sldId id="265" r:id="rId6"/>
    <p:sldId id="268" r:id="rId7"/>
    <p:sldId id="292" r:id="rId8"/>
    <p:sldId id="270" r:id="rId9"/>
    <p:sldId id="294" r:id="rId10"/>
    <p:sldId id="272" r:id="rId11"/>
    <p:sldId id="277" r:id="rId12"/>
    <p:sldId id="278" r:id="rId13"/>
    <p:sldId id="279" r:id="rId14"/>
    <p:sldId id="283" r:id="rId15"/>
    <p:sldId id="280" r:id="rId16"/>
    <p:sldId id="284" r:id="rId17"/>
    <p:sldId id="286" r:id="rId18"/>
    <p:sldId id="291" r:id="rId19"/>
    <p:sldId id="287" r:id="rId20"/>
    <p:sldId id="288" r:id="rId21"/>
  </p:sldIdLst>
  <p:sldSz cx="9144000" cy="6858000" type="screen4x3"/>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386731629" name="夏楠" initials="夏"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commentAuthors" Target="commentAuthors.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700"/>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7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700"/>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7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pic>
        <p:nvPicPr>
          <p:cNvPr id="2050" name="图片 2049" descr="9副本"/>
          <p:cNvPicPr>
            <a:picLocks noChangeAspect="1"/>
          </p:cNvPicPr>
          <p:nvPr/>
        </p:nvPicPr>
        <p:blipFill>
          <a:blip r:embed="rId3"/>
          <a:stretch>
            <a:fillRect/>
          </a:stretch>
        </p:blipFill>
        <p:spPr>
          <a:xfrm>
            <a:off x="0" y="0"/>
            <a:ext cx="9144000" cy="6858000"/>
          </a:xfrm>
          <a:prstGeom prst="rect">
            <a:avLst/>
          </a:prstGeom>
          <a:noFill/>
          <a:ln w="9525">
            <a:noFill/>
          </a:ln>
        </p:spPr>
      </p:pic>
      <p:sp>
        <p:nvSpPr>
          <p:cNvPr id="2051" name="标题 2050"/>
          <p:cNvSpPr>
            <a:spLocks noGrp="1"/>
          </p:cNvSpPr>
          <p:nvPr>
            <p:ph type="ctrTitle"/>
          </p:nvPr>
        </p:nvSpPr>
        <p:spPr>
          <a:xfrm>
            <a:off x="2197100" y="3717925"/>
            <a:ext cx="6405563" cy="1108075"/>
          </a:xfrm>
          <a:prstGeom prst="rect">
            <a:avLst/>
          </a:prstGeom>
          <a:noFill/>
          <a:ln w="9525">
            <a:noFill/>
          </a:ln>
        </p:spPr>
        <p:txBody>
          <a:bodyPr anchor="ctr"/>
          <a:lstStyle>
            <a:lvl1pPr lvl="0" algn="r">
              <a:defRPr kern="1200"/>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2197100" y="4940300"/>
            <a:ext cx="6400800" cy="720725"/>
          </a:xfrm>
          <a:prstGeom prst="rect">
            <a:avLst/>
          </a:prstGeom>
          <a:noFill/>
          <a:ln w="9525">
            <a:noFill/>
          </a:ln>
        </p:spPr>
        <p:txBody>
          <a:bodyPr anchor="t"/>
          <a:lstStyle>
            <a:lvl1pPr marL="0" lvl="0" indent="0" algn="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ln>
        </p:spPr>
        <p:txBody>
          <a:bodyPr anchor="t"/>
          <a:p>
            <a:fld id="{82F288E0-7875-42C4-84C8-98DBBD3BF4D2}" type="datetimeFigureOut">
              <a:rPr lang="zh-CN" altLang="en-US" smtClean="0"/>
            </a:fld>
            <a:endParaRPr lang="zh-CN" altLang="en-US"/>
          </a:p>
        </p:txBody>
      </p:sp>
      <p:sp>
        <p:nvSpPr>
          <p:cNvPr id="2054" name="页脚占位符 2053"/>
          <p:cNvSpPr>
            <a:spLocks noGrp="1"/>
          </p:cNvSpPr>
          <p:nvPr>
            <p:ph type="ftr" sz="quarter" idx="3"/>
          </p:nvPr>
        </p:nvSpPr>
        <p:spPr>
          <a:xfrm>
            <a:off x="3124200" y="6245225"/>
            <a:ext cx="2895600" cy="476250"/>
          </a:xfrm>
          <a:prstGeom prst="rect">
            <a:avLst/>
          </a:prstGeom>
          <a:noFill/>
          <a:ln w="9525">
            <a:noFill/>
          </a:ln>
        </p:spPr>
        <p:txBody>
          <a:bodyPr anchor="t"/>
          <a:p>
            <a:endParaRPr lang="zh-CN" altLang="en-US"/>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ln>
        </p:spPr>
        <p:txBody>
          <a:bodyPr anchor="t"/>
          <a:p>
            <a:fld id="{7D9BB5D0-35E4-459D-AEF3-FE4D7C45CC19}" type="slidenum">
              <a:rPr lang="zh-CN" altLang="en-US" smtClean="0"/>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3.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fld id="{82F288E0-7875-42C4-84C8-98DBBD3BF4D2}" type="datetimeFigureOut">
              <a:rPr lang="zh-CN" altLang="en-US" smtClean="0"/>
            </a:fld>
            <a:endParaRPr lang="zh-CN" altLang="en-US"/>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endParaRPr lang="zh-CN" altLang="en-US"/>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0" Type="http://schemas.openxmlformats.org/officeDocument/2006/relationships/notesSlide" Target="../notesSlides/notesSlide10.xml"/><Relationship Id="rId1" Type="http://schemas.openxmlformats.org/officeDocument/2006/relationships/tags" Target="../tags/tag42.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0" Type="http://schemas.openxmlformats.org/officeDocument/2006/relationships/notesSlide" Target="../notesSlides/notesSlide11.xml"/><Relationship Id="rId1" Type="http://schemas.openxmlformats.org/officeDocument/2006/relationships/tags" Target="../tags/tag50.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3.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14.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5" Type="http://schemas.openxmlformats.org/officeDocument/2006/relationships/notesSlide" Target="../notesSlides/notesSlide14.xml"/><Relationship Id="rId14" Type="http://schemas.openxmlformats.org/officeDocument/2006/relationships/slideLayout" Target="../slideLayouts/slideLayout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tags" Target="../tags/tag70.xml"/></Relationships>
</file>

<file path=ppt/slides/_rels/slide15.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image" Target="../media/image4.png"/><Relationship Id="rId3" Type="http://schemas.openxmlformats.org/officeDocument/2006/relationships/tags" Target="../tags/tag85.xml"/><Relationship Id="rId2" Type="http://schemas.openxmlformats.org/officeDocument/2006/relationships/tags" Target="../tags/tag84.xml"/><Relationship Id="rId12" Type="http://schemas.openxmlformats.org/officeDocument/2006/relationships/notesSlide" Target="../notesSlides/notesSlide15.xml"/><Relationship Id="rId11" Type="http://schemas.openxmlformats.org/officeDocument/2006/relationships/slideLayout" Target="../slideLayouts/slideLayout3.xml"/><Relationship Id="rId10" Type="http://schemas.openxmlformats.org/officeDocument/2006/relationships/tags" Target="../tags/tag91.xml"/><Relationship Id="rId1" Type="http://schemas.openxmlformats.org/officeDocument/2006/relationships/tags" Target="../tags/tag83.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3.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image" Target="../media/image4.png"/><Relationship Id="rId2" Type="http://schemas.openxmlformats.org/officeDocument/2006/relationships/tags" Target="../tags/tag93.xml"/><Relationship Id="rId1" Type="http://schemas.openxmlformats.org/officeDocument/2006/relationships/tags" Target="../tags/tag9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9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98.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0" Type="http://schemas.openxmlformats.org/officeDocument/2006/relationships/notesSlide" Target="../notesSlides/notesSlide3.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3.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3.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3.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3.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3.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a:xfrm>
            <a:off x="1426528" y="2287429"/>
            <a:ext cx="6405563" cy="831056"/>
          </a:xfrm>
        </p:spPr>
        <p:txBody>
          <a:bodyPr/>
          <a:p>
            <a:pPr algn="ctr"/>
            <a:r>
              <a:rPr lang="en-US" altLang="zh-CN" sz="3300">
                <a:latin typeface="方正小标宋简体" panose="02010601030101010101" charset="-122"/>
                <a:ea typeface="方正小标宋简体" panose="02010601030101010101" charset="-122"/>
              </a:rPr>
              <a:t>2024</a:t>
            </a:r>
            <a:r>
              <a:rPr lang="zh-CN" altLang="en-US" sz="3300">
                <a:latin typeface="方正小标宋简体" panose="02010601030101010101" charset="-122"/>
                <a:ea typeface="方正小标宋简体" panose="02010601030101010101" charset="-122"/>
              </a:rPr>
              <a:t>年度</a:t>
            </a:r>
            <a:r>
              <a:rPr lang="zh-CN" altLang="zh-CN" sz="3300">
                <a:latin typeface="方正小标宋简体" panose="02010601030101010101" charset="-122"/>
                <a:ea typeface="方正小标宋简体" panose="02010601030101010101" charset="-122"/>
              </a:rPr>
              <a:t>部门决算编审注意事项</a:t>
            </a:r>
            <a:endParaRPr lang="zh-CN" altLang="zh-CN" sz="3300">
              <a:latin typeface="方正小标宋简体" panose="02010601030101010101" charset="-122"/>
              <a:ea typeface="方正小标宋简体" panose="02010601030101010101" charset="-122"/>
            </a:endParaRPr>
          </a:p>
        </p:txBody>
      </p:sp>
      <p:sp>
        <p:nvSpPr>
          <p:cNvPr id="5" name="副标题 4"/>
          <p:cNvSpPr>
            <a:spLocks noGrp="1"/>
          </p:cNvSpPr>
          <p:nvPr>
            <p:ph type="subTitle" idx="1"/>
          </p:nvPr>
        </p:nvSpPr>
        <p:spPr>
          <a:xfrm>
            <a:off x="1371759" y="4043839"/>
            <a:ext cx="6400800" cy="540544"/>
          </a:xfrm>
        </p:spPr>
        <p:txBody>
          <a:bodyPr/>
          <a:p>
            <a:pPr algn="ctr"/>
            <a:r>
              <a:rPr lang="zh-CN" altLang="en-US" sz="1500">
                <a:latin typeface="楷体" panose="02010609060101010101" charset="-122"/>
                <a:ea typeface="楷体" panose="02010609060101010101" charset="-122"/>
              </a:rPr>
              <a:t>天津市滨海新区财政局国库室</a:t>
            </a:r>
            <a:endParaRPr lang="zh-CN" altLang="en-US" sz="1500">
              <a:latin typeface="楷体" panose="02010609060101010101" charset="-122"/>
              <a:ea typeface="楷体" panose="02010609060101010101" charset="-122"/>
            </a:endParaRPr>
          </a:p>
          <a:p>
            <a:pPr algn="ctr"/>
            <a:r>
              <a:rPr lang="en-US" altLang="zh-CN" sz="1500">
                <a:latin typeface="楷体" panose="02010609060101010101" charset="-122"/>
                <a:ea typeface="楷体" panose="02010609060101010101" charset="-122"/>
              </a:rPr>
              <a:t>2025</a:t>
            </a:r>
            <a:r>
              <a:rPr lang="zh-CN" altLang="en-US" sz="1500">
                <a:latin typeface="楷体" panose="02010609060101010101" charset="-122"/>
                <a:ea typeface="楷体" panose="02010609060101010101" charset="-122"/>
              </a:rPr>
              <a:t>年</a:t>
            </a:r>
            <a:r>
              <a:rPr lang="en-US" altLang="zh-CN" sz="1500">
                <a:latin typeface="楷体" panose="02010609060101010101" charset="-122"/>
                <a:ea typeface="楷体" panose="02010609060101010101" charset="-122"/>
              </a:rPr>
              <a:t>8</a:t>
            </a:r>
            <a:r>
              <a:rPr lang="zh-CN" altLang="en-US" sz="1500">
                <a:latin typeface="楷体" panose="02010609060101010101" charset="-122"/>
                <a:ea typeface="楷体" panose="02010609060101010101" charset="-122"/>
              </a:rPr>
              <a:t>月</a:t>
            </a:r>
            <a:endParaRPr lang="zh-CN" altLang="en-US" sz="1500">
              <a:latin typeface="楷体" panose="02010609060101010101" charset="-122"/>
              <a:ea typeface="楷体" panose="0201060906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8910" y="1002665"/>
            <a:ext cx="2117090" cy="534035"/>
          </a:xfrm>
          <a:prstGeom prst="rect">
            <a:avLst/>
          </a:prstGeom>
        </p:spPr>
        <p:txBody>
          <a:bodyPr wrap="square">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algn="dist"/>
            <a:r>
              <a:rPr lang="zh-CN" altLang="en-US" sz="2400" dirty="0">
                <a:solidFill>
                  <a:srgbClr val="274F95"/>
                </a:solidFill>
                <a:cs typeface="+mn-ea"/>
                <a:sym typeface="+mn-lt"/>
              </a:rPr>
              <a:t>三、决算主表</a:t>
            </a:r>
            <a:endParaRPr lang="zh-CN" altLang="en-US" sz="2400" dirty="0">
              <a:solidFill>
                <a:srgbClr val="274F95"/>
              </a:solidFill>
              <a:cs typeface="+mn-ea"/>
              <a:sym typeface="+mn-lt"/>
            </a:endParaRPr>
          </a:p>
        </p:txBody>
      </p:sp>
      <p:sp>
        <p:nvSpPr>
          <p:cNvPr id="3" name="矩形 2"/>
          <p:cNvSpPr/>
          <p:nvPr/>
        </p:nvSpPr>
        <p:spPr>
          <a:xfrm flipV="1">
            <a:off x="168910" y="1532890"/>
            <a:ext cx="2188210" cy="8001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350">
              <a:latin typeface="思源宋体 Heavy" panose="02020900000000000000" pitchFamily="18" charset="-122"/>
              <a:ea typeface="思源宋体 Heavy" panose="02020900000000000000" pitchFamily="18" charset="-122"/>
            </a:endParaRPr>
          </a:p>
        </p:txBody>
      </p:sp>
      <p:sp>
        <p:nvSpPr>
          <p:cNvPr id="4" name="文本框 3"/>
          <p:cNvSpPr txBox="1"/>
          <p:nvPr>
            <p:custDataLst>
              <p:tags r:id="rId2"/>
            </p:custDataLst>
          </p:nvPr>
        </p:nvSpPr>
        <p:spPr>
          <a:xfrm>
            <a:off x="4501991" y="2345055"/>
            <a:ext cx="845344" cy="320040"/>
          </a:xfrm>
          <a:prstGeom prst="rect">
            <a:avLst/>
          </a:prstGeom>
          <a:noFill/>
        </p:spPr>
        <p:txBody>
          <a:bodyPr wrap="square" rtlCol="0">
            <a:spAutoFit/>
          </a:bodyPr>
          <a:lstStyle/>
          <a:p>
            <a:pPr algn="ctr"/>
            <a:r>
              <a:rPr lang="en-US" altLang="zh-CN" sz="1500">
                <a:solidFill>
                  <a:schemeClr val="bg1"/>
                </a:solidFill>
              </a:rPr>
              <a:t>行为税</a:t>
            </a:r>
            <a:endParaRPr lang="en-US" altLang="zh-CN" sz="1500">
              <a:solidFill>
                <a:schemeClr val="bg1"/>
              </a:solidFill>
            </a:endParaRPr>
          </a:p>
        </p:txBody>
      </p:sp>
      <p:sp>
        <p:nvSpPr>
          <p:cNvPr id="5" name="文本框 4" descr="7b0a202020202262756c6c6574223a20227b5c2263617465676f727949645c223a31303030352c5c2274656d706c61746549645c223a32303233313437337d220a7d0a"/>
          <p:cNvSpPr txBox="1"/>
          <p:nvPr>
            <p:custDataLst>
              <p:tags r:id="rId3"/>
            </p:custDataLst>
          </p:nvPr>
        </p:nvSpPr>
        <p:spPr>
          <a:xfrm>
            <a:off x="1024890" y="2029460"/>
            <a:ext cx="7996555" cy="395605"/>
          </a:xfrm>
          <a:prstGeom prst="rect">
            <a:avLst/>
          </a:prstGeom>
          <a:noFill/>
        </p:spPr>
        <p:txBody>
          <a:bodyPr wrap="square" rtlCol="0">
            <a:noAutofit/>
          </a:bodyPr>
          <a:lstStyle/>
          <a:p>
            <a:pPr indent="457200" fontAlgn="auto">
              <a:lnSpc>
                <a:spcPct val="130000"/>
              </a:lnSpc>
            </a:pPr>
            <a:r>
              <a:rPr b="1" dirty="0">
                <a:solidFill>
                  <a:srgbClr val="C00000"/>
                </a:solidFill>
                <a:latin typeface="楷体" panose="02010609060101010101" charset="-122"/>
                <a:ea typeface="楷体" panose="02010609060101010101" charset="-122"/>
                <a:cs typeface="微软雅黑" panose="020B0503020204020204" charset="-122"/>
              </a:rPr>
              <a:t>基本支出表列项目支出内容。基本支出表列支“</a:t>
            </a:r>
            <a:r>
              <a:rPr b="1" dirty="0" err="1">
                <a:solidFill>
                  <a:srgbClr val="C00000"/>
                </a:solidFill>
                <a:latin typeface="楷体" panose="02010609060101010101" charset="-122"/>
                <a:ea typeface="楷体" panose="02010609060101010101" charset="-122"/>
                <a:cs typeface="微软雅黑" panose="020B0503020204020204" charset="-122"/>
              </a:rPr>
              <a:t>房屋建筑物购建</a:t>
            </a:r>
            <a:r>
              <a:rPr b="1" dirty="0">
                <a:solidFill>
                  <a:srgbClr val="C00000"/>
                </a:solidFill>
                <a:latin typeface="楷体" panose="02010609060101010101" charset="-122"/>
                <a:ea typeface="楷体" panose="02010609060101010101" charset="-122"/>
                <a:cs typeface="微软雅黑" panose="020B0503020204020204" charset="-122"/>
              </a:rPr>
              <a:t>”、“</a:t>
            </a:r>
            <a:r>
              <a:rPr b="1" dirty="0" err="1">
                <a:solidFill>
                  <a:srgbClr val="C00000"/>
                </a:solidFill>
                <a:latin typeface="楷体" panose="02010609060101010101" charset="-122"/>
                <a:ea typeface="楷体" panose="02010609060101010101" charset="-122"/>
                <a:cs typeface="微软雅黑" panose="020B0503020204020204" charset="-122"/>
              </a:rPr>
              <a:t>大型修缮”等经济分类</a:t>
            </a:r>
            <a:r>
              <a:rPr b="1" dirty="0">
                <a:solidFill>
                  <a:srgbClr val="C00000"/>
                </a:solidFill>
                <a:latin typeface="楷体" panose="02010609060101010101" charset="-122"/>
                <a:ea typeface="楷体" panose="02010609060101010101" charset="-122"/>
                <a:cs typeface="微软雅黑" panose="020B0503020204020204" charset="-122"/>
              </a:rPr>
              <a:t>。</a:t>
            </a:r>
            <a:endParaRPr b="1" dirty="0">
              <a:solidFill>
                <a:srgbClr val="C00000"/>
              </a:solidFill>
              <a:latin typeface="楷体" panose="02010609060101010101" charset="-122"/>
              <a:ea typeface="楷体" panose="02010609060101010101" charset="-122"/>
              <a:cs typeface="微软雅黑" panose="020B0503020204020204" charset="-122"/>
            </a:endParaRPr>
          </a:p>
          <a:p>
            <a:pPr indent="457200" fontAlgn="auto">
              <a:lnSpc>
                <a:spcPct val="130000"/>
              </a:lnSpc>
            </a:pPr>
            <a:r>
              <a:rPr b="1" dirty="0" err="1">
                <a:solidFill>
                  <a:srgbClr val="C00000"/>
                </a:solidFill>
                <a:latin typeface="楷体" panose="02010609060101010101" charset="-122"/>
                <a:ea typeface="楷体" panose="02010609060101010101" charset="-122"/>
                <a:cs typeface="微软雅黑" panose="020B0503020204020204" charset="-122"/>
              </a:rPr>
              <a:t>相关单位应在以后年度根据基本支出和项目支出概念规范核算口径。预算、核算均应规范</a:t>
            </a:r>
            <a:r>
              <a:rPr b="1" dirty="0">
                <a:solidFill>
                  <a:srgbClr val="C00000"/>
                </a:solidFill>
                <a:latin typeface="楷体" panose="02010609060101010101" charset="-122"/>
                <a:ea typeface="楷体" panose="02010609060101010101" charset="-122"/>
                <a:cs typeface="微软雅黑" panose="020B0503020204020204" charset="-122"/>
              </a:rPr>
              <a:t>。</a:t>
            </a:r>
            <a:endParaRPr b="1" dirty="0">
              <a:solidFill>
                <a:srgbClr val="C00000"/>
              </a:solidFill>
              <a:latin typeface="楷体" panose="02010609060101010101" charset="-122"/>
              <a:ea typeface="楷体" panose="02010609060101010101" charset="-122"/>
              <a:cs typeface="微软雅黑" panose="020B0503020204020204" charset="-122"/>
            </a:endParaRPr>
          </a:p>
        </p:txBody>
      </p:sp>
      <p:sp>
        <p:nvSpPr>
          <p:cNvPr id="7" name="文本框 6"/>
          <p:cNvSpPr txBox="1"/>
          <p:nvPr>
            <p:custDataLst>
              <p:tags r:id="rId4"/>
            </p:custDataLst>
          </p:nvPr>
        </p:nvSpPr>
        <p:spPr>
          <a:xfrm>
            <a:off x="797679" y="1704023"/>
            <a:ext cx="3048000" cy="368300"/>
          </a:xfrm>
          <a:prstGeom prst="rect">
            <a:avLst/>
          </a:prstGeom>
          <a:noFill/>
        </p:spPr>
        <p:txBody>
          <a:bodyPr wrap="square" rtlCol="0">
            <a:spAutoFit/>
          </a:bodyPr>
          <a:lstStyle/>
          <a:p>
            <a:pPr marL="342900" indent="-342900">
              <a:buFont typeface="Wingdings" panose="05000000000000000000" charset="0"/>
              <a:buChar char="Ø"/>
            </a:pPr>
            <a:r>
              <a:rPr lang="zh-CN" altLang="en-US" b="1">
                <a:solidFill>
                  <a:srgbClr val="274F95"/>
                </a:solidFill>
                <a:latin typeface="微软雅黑" panose="020B0503020204020204" charset="-122"/>
                <a:ea typeface="微软雅黑" panose="020B0503020204020204" charset="-122"/>
              </a:rPr>
              <a:t>问题</a:t>
            </a:r>
            <a:r>
              <a:rPr lang="en-US" altLang="zh-CN" b="1">
                <a:solidFill>
                  <a:srgbClr val="274F95"/>
                </a:solidFill>
                <a:latin typeface="微软雅黑" panose="020B0503020204020204" charset="-122"/>
                <a:ea typeface="微软雅黑" panose="020B0503020204020204" charset="-122"/>
              </a:rPr>
              <a:t>5</a:t>
            </a:r>
            <a:r>
              <a:rPr lang="zh-CN" altLang="en-US" b="1">
                <a:solidFill>
                  <a:srgbClr val="274F95"/>
                </a:solidFill>
                <a:latin typeface="微软雅黑" panose="020B0503020204020204" charset="-122"/>
                <a:ea typeface="微软雅黑" panose="020B0503020204020204" charset="-122"/>
              </a:rPr>
              <a:t>：</a:t>
            </a:r>
            <a:endParaRPr lang="zh-CN" altLang="en-US" b="1">
              <a:solidFill>
                <a:srgbClr val="274F95"/>
              </a:solidFill>
              <a:latin typeface="微软雅黑" panose="020B0503020204020204" charset="-122"/>
              <a:ea typeface="微软雅黑" panose="020B0503020204020204" charset="-122"/>
            </a:endParaRPr>
          </a:p>
        </p:txBody>
      </p:sp>
      <p:sp>
        <p:nvSpPr>
          <p:cNvPr id="6" name="文本框 5"/>
          <p:cNvSpPr txBox="1"/>
          <p:nvPr>
            <p:custDataLst>
              <p:tags r:id="rId5"/>
            </p:custDataLst>
          </p:nvPr>
        </p:nvSpPr>
        <p:spPr>
          <a:xfrm>
            <a:off x="797679" y="3522116"/>
            <a:ext cx="3048000" cy="368300"/>
          </a:xfrm>
          <a:prstGeom prst="rect">
            <a:avLst/>
          </a:prstGeom>
          <a:noFill/>
        </p:spPr>
        <p:txBody>
          <a:bodyPr wrap="square" rtlCol="0">
            <a:spAutoFit/>
          </a:bodyPr>
          <a:lstStyle/>
          <a:p>
            <a:pPr marL="342900" indent="-342900">
              <a:buFont typeface="Wingdings" panose="05000000000000000000" charset="0"/>
              <a:buChar char="Ø"/>
            </a:pPr>
            <a:r>
              <a:rPr lang="zh-CN" altLang="en-US" b="1" dirty="0">
                <a:solidFill>
                  <a:srgbClr val="274F95"/>
                </a:solidFill>
                <a:latin typeface="微软雅黑" panose="020B0503020204020204" charset="-122"/>
                <a:ea typeface="微软雅黑" panose="020B0503020204020204" charset="-122"/>
              </a:rPr>
              <a:t>问题</a:t>
            </a:r>
            <a:r>
              <a:rPr lang="en-US" altLang="zh-CN" b="1" dirty="0">
                <a:solidFill>
                  <a:srgbClr val="274F95"/>
                </a:solidFill>
                <a:latin typeface="微软雅黑" panose="020B0503020204020204" charset="-122"/>
                <a:ea typeface="微软雅黑" panose="020B0503020204020204" charset="-122"/>
              </a:rPr>
              <a:t>6</a:t>
            </a:r>
            <a:r>
              <a:rPr lang="zh-CN" altLang="en-US" b="1" dirty="0">
                <a:solidFill>
                  <a:srgbClr val="274F95"/>
                </a:solidFill>
                <a:latin typeface="微软雅黑" panose="020B0503020204020204" charset="-122"/>
                <a:ea typeface="微软雅黑" panose="020B0503020204020204" charset="-122"/>
              </a:rPr>
              <a:t>：</a:t>
            </a:r>
            <a:endParaRPr lang="zh-CN" altLang="en-US" b="1" dirty="0">
              <a:solidFill>
                <a:srgbClr val="274F95"/>
              </a:solidFill>
              <a:latin typeface="微软雅黑" panose="020B0503020204020204" charset="-122"/>
              <a:ea typeface="微软雅黑" panose="020B0503020204020204" charset="-122"/>
            </a:endParaRPr>
          </a:p>
        </p:txBody>
      </p:sp>
      <p:sp>
        <p:nvSpPr>
          <p:cNvPr id="8" name="文本框 7" descr="7b0a202020202262756c6c6574223a20227b5c2263617465676f727949645c223a31303030352c5c2274656d706c61746549645c223a32303233313437337d220a7d0a"/>
          <p:cNvSpPr txBox="1"/>
          <p:nvPr>
            <p:custDataLst>
              <p:tags r:id="rId6"/>
            </p:custDataLst>
          </p:nvPr>
        </p:nvSpPr>
        <p:spPr>
          <a:xfrm>
            <a:off x="1025207" y="3907386"/>
            <a:ext cx="7799546" cy="395288"/>
          </a:xfrm>
          <a:prstGeom prst="rect">
            <a:avLst/>
          </a:prstGeom>
          <a:noFill/>
        </p:spPr>
        <p:txBody>
          <a:bodyPr wrap="square" rtlCol="0">
            <a:noAutofit/>
          </a:bodyPr>
          <a:lstStyle/>
          <a:p>
            <a:pPr indent="457200" fontAlgn="auto">
              <a:lnSpc>
                <a:spcPct val="130000"/>
              </a:lnSpc>
            </a:pPr>
            <a:r>
              <a:rPr b="1" dirty="0">
                <a:solidFill>
                  <a:srgbClr val="C00000"/>
                </a:solidFill>
                <a:latin typeface="楷体" panose="02010609060101010101" charset="-122"/>
                <a:ea typeface="楷体" panose="02010609060101010101" charset="-122"/>
                <a:cs typeface="微软雅黑" panose="020B0503020204020204" charset="-122"/>
              </a:rPr>
              <a:t>劳务费和其他工资福利支出界限不清。劳务费是支付给外单位和个人的劳务费用，工资福利支出是开支的在职职工和编制外长聘人员的劳动报酬和社保费等。</a:t>
            </a:r>
            <a:endParaRPr b="1" dirty="0">
              <a:solidFill>
                <a:srgbClr val="C00000"/>
              </a:solidFill>
              <a:latin typeface="楷体" panose="02010609060101010101" charset="-122"/>
              <a:ea typeface="楷体" panose="02010609060101010101" charset="-122"/>
              <a:cs typeface="微软雅黑" panose="020B0503020204020204" charset="-122"/>
            </a:endParaRPr>
          </a:p>
        </p:txBody>
      </p:sp>
      <p:sp>
        <p:nvSpPr>
          <p:cNvPr id="17" name="文本框 16"/>
          <p:cNvSpPr txBox="1"/>
          <p:nvPr>
            <p:custDataLst>
              <p:tags r:id="rId7"/>
            </p:custDataLst>
          </p:nvPr>
        </p:nvSpPr>
        <p:spPr>
          <a:xfrm>
            <a:off x="797679" y="5089698"/>
            <a:ext cx="5641580" cy="852805"/>
          </a:xfrm>
          <a:prstGeom prst="rect">
            <a:avLst/>
          </a:prstGeom>
          <a:noFill/>
        </p:spPr>
        <p:txBody>
          <a:bodyPr wrap="square" rtlCol="0">
            <a:spAutoFit/>
          </a:bodyPr>
          <a:lstStyle/>
          <a:p>
            <a:pPr marL="342900" indent="-342900">
              <a:buFont typeface="Wingdings" panose="05000000000000000000" charset="0"/>
              <a:buChar char="Ø"/>
            </a:pPr>
            <a:r>
              <a:rPr lang="zh-CN" altLang="en-US" b="1" dirty="0">
                <a:solidFill>
                  <a:srgbClr val="274F95"/>
                </a:solidFill>
                <a:latin typeface="微软雅黑" panose="020B0503020204020204" charset="-122"/>
                <a:ea typeface="微软雅黑" panose="020B0503020204020204" charset="-122"/>
              </a:rPr>
              <a:t>问题</a:t>
            </a:r>
            <a:r>
              <a:rPr lang="en-US" altLang="zh-CN" b="1" dirty="0">
                <a:solidFill>
                  <a:srgbClr val="274F95"/>
                </a:solidFill>
                <a:latin typeface="微软雅黑" panose="020B0503020204020204" charset="-122"/>
                <a:ea typeface="微软雅黑" panose="020B0503020204020204" charset="-122"/>
              </a:rPr>
              <a:t>7</a:t>
            </a:r>
            <a:r>
              <a:rPr lang="zh-CN" altLang="en-US" b="1" dirty="0">
                <a:solidFill>
                  <a:srgbClr val="274F95"/>
                </a:solidFill>
                <a:latin typeface="微软雅黑" panose="020B0503020204020204" charset="-122"/>
                <a:ea typeface="微软雅黑" panose="020B0503020204020204" charset="-122"/>
              </a:rPr>
              <a:t>：</a:t>
            </a:r>
            <a:endParaRPr lang="zh-CN" altLang="en-US" b="1" dirty="0">
              <a:solidFill>
                <a:srgbClr val="274F95"/>
              </a:solidFill>
              <a:latin typeface="微软雅黑" panose="020B0503020204020204" charset="-122"/>
              <a:ea typeface="微软雅黑" panose="020B0503020204020204" charset="-122"/>
            </a:endParaRPr>
          </a:p>
          <a:p>
            <a:pPr marL="342900" indent="-342900">
              <a:buFont typeface="Wingdings" panose="05000000000000000000" charset="0"/>
              <a:buChar char="Ø"/>
            </a:pPr>
            <a:endParaRPr lang="zh-CN" altLang="en-US" sz="1350" b="1" dirty="0">
              <a:solidFill>
                <a:srgbClr val="274F95"/>
              </a:solidFill>
              <a:latin typeface="微软雅黑" panose="020B0503020204020204" charset="-122"/>
              <a:ea typeface="微软雅黑" panose="020B0503020204020204" charset="-122"/>
            </a:endParaRPr>
          </a:p>
          <a:p>
            <a:pPr indent="0">
              <a:buFont typeface="Wingdings" panose="05000000000000000000" charset="0"/>
              <a:buNone/>
            </a:pPr>
            <a:r>
              <a:rPr lang="zh-CN" altLang="en-US" b="1" dirty="0">
                <a:solidFill>
                  <a:srgbClr val="274F95"/>
                </a:solidFill>
                <a:latin typeface="微软雅黑" panose="020B0503020204020204" charset="-122"/>
                <a:ea typeface="微软雅黑" panose="020B0503020204020204" charset="-122"/>
              </a:rPr>
              <a:t>           </a:t>
            </a:r>
            <a:r>
              <a:rPr lang="zh-CN" altLang="zh-CN" b="1" dirty="0">
                <a:solidFill>
                  <a:srgbClr val="C00000"/>
                </a:solidFill>
                <a:latin typeface="楷体" panose="02010609060101010101" charset="-122"/>
                <a:ea typeface="楷体" panose="02010609060101010101" charset="-122"/>
              </a:rPr>
              <a:t>其他工资福利支出和其他人员数量不对应。</a:t>
            </a:r>
            <a:endParaRPr lang="zh-CN" altLang="zh-CN" b="1" dirty="0">
              <a:solidFill>
                <a:srgbClr val="C00000"/>
              </a:solidFill>
              <a:highlight>
                <a:srgbClr val="FFFF00"/>
              </a:highlight>
              <a:latin typeface="楷体" panose="02010609060101010101" charset="-122"/>
              <a:ea typeface="楷体" panose="02010609060101010101" charset="-122"/>
            </a:endParaRPr>
          </a:p>
        </p:txBody>
      </p:sp>
    </p:spTree>
    <p:custDataLst>
      <p:tags r:id="rId8"/>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8910" y="964565"/>
            <a:ext cx="2289810" cy="534035"/>
          </a:xfrm>
          <a:prstGeom prst="rect">
            <a:avLst/>
          </a:prstGeom>
        </p:spPr>
        <p:txBody>
          <a:bodyPr wrap="square">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algn="dist"/>
            <a:r>
              <a:rPr lang="zh-CN" altLang="en-US" sz="2400" dirty="0">
                <a:solidFill>
                  <a:srgbClr val="274F95"/>
                </a:solidFill>
                <a:cs typeface="+mn-ea"/>
                <a:sym typeface="+mn-lt"/>
              </a:rPr>
              <a:t>三、决算主表</a:t>
            </a:r>
            <a:endParaRPr lang="zh-CN" altLang="en-US" sz="2400" dirty="0">
              <a:solidFill>
                <a:srgbClr val="274F95"/>
              </a:solidFill>
              <a:cs typeface="+mn-ea"/>
              <a:sym typeface="+mn-lt"/>
            </a:endParaRPr>
          </a:p>
        </p:txBody>
      </p:sp>
      <p:sp>
        <p:nvSpPr>
          <p:cNvPr id="3" name="矩形 2"/>
          <p:cNvSpPr/>
          <p:nvPr/>
        </p:nvSpPr>
        <p:spPr>
          <a:xfrm flipV="1">
            <a:off x="168910" y="1513840"/>
            <a:ext cx="228981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350">
              <a:latin typeface="思源宋体 Heavy" panose="02020900000000000000" pitchFamily="18" charset="-122"/>
              <a:ea typeface="思源宋体 Heavy" panose="02020900000000000000" pitchFamily="18" charset="-122"/>
            </a:endParaRPr>
          </a:p>
        </p:txBody>
      </p:sp>
      <p:sp>
        <p:nvSpPr>
          <p:cNvPr id="4" name="文本框 3"/>
          <p:cNvSpPr txBox="1"/>
          <p:nvPr>
            <p:custDataLst>
              <p:tags r:id="rId2"/>
            </p:custDataLst>
          </p:nvPr>
        </p:nvSpPr>
        <p:spPr>
          <a:xfrm>
            <a:off x="4501991" y="2345055"/>
            <a:ext cx="845344" cy="320040"/>
          </a:xfrm>
          <a:prstGeom prst="rect">
            <a:avLst/>
          </a:prstGeom>
          <a:noFill/>
        </p:spPr>
        <p:txBody>
          <a:bodyPr wrap="square" rtlCol="0">
            <a:spAutoFit/>
          </a:bodyPr>
          <a:lstStyle/>
          <a:p>
            <a:pPr algn="ctr"/>
            <a:r>
              <a:rPr lang="en-US" altLang="zh-CN" sz="1500">
                <a:solidFill>
                  <a:schemeClr val="bg1"/>
                </a:solidFill>
              </a:rPr>
              <a:t>行为税</a:t>
            </a:r>
            <a:endParaRPr lang="en-US" altLang="zh-CN" sz="1500">
              <a:solidFill>
                <a:schemeClr val="bg1"/>
              </a:solidFill>
            </a:endParaRPr>
          </a:p>
        </p:txBody>
      </p:sp>
      <p:sp>
        <p:nvSpPr>
          <p:cNvPr id="5" name="文本框 4" descr="7b0a202020202262756c6c6574223a20227b5c2263617465676f727949645c223a31303030352c5c2274656d706c61746549645c223a32303233313437337d220a7d0a"/>
          <p:cNvSpPr txBox="1"/>
          <p:nvPr>
            <p:custDataLst>
              <p:tags r:id="rId3"/>
            </p:custDataLst>
          </p:nvPr>
        </p:nvSpPr>
        <p:spPr>
          <a:xfrm>
            <a:off x="975360" y="1949609"/>
            <a:ext cx="7799546" cy="395288"/>
          </a:xfrm>
          <a:prstGeom prst="rect">
            <a:avLst/>
          </a:prstGeom>
          <a:noFill/>
        </p:spPr>
        <p:txBody>
          <a:bodyPr wrap="square" rtlCol="0">
            <a:noAutofit/>
          </a:bodyPr>
          <a:lstStyle/>
          <a:p>
            <a:pPr indent="457200" fontAlgn="auto">
              <a:lnSpc>
                <a:spcPct val="150000"/>
              </a:lnSpc>
            </a:pPr>
            <a:r>
              <a:rPr b="1" dirty="0">
                <a:solidFill>
                  <a:srgbClr val="C00000"/>
                </a:solidFill>
                <a:latin typeface="楷体" panose="02010609060101010101" charset="-122"/>
                <a:ea typeface="楷体" panose="02010609060101010101" charset="-122"/>
                <a:cs typeface="微软雅黑" panose="020B0503020204020204" charset="-122"/>
              </a:rPr>
              <a:t>部分单位经济分类各大类其他占比超过30%的支出原因解释说明不规范。</a:t>
            </a:r>
            <a:endParaRPr b="1" dirty="0">
              <a:solidFill>
                <a:srgbClr val="C00000"/>
              </a:solidFill>
              <a:latin typeface="楷体" panose="02010609060101010101" charset="-122"/>
              <a:ea typeface="楷体" panose="02010609060101010101" charset="-122"/>
              <a:cs typeface="微软雅黑" panose="020B0503020204020204" charset="-122"/>
            </a:endParaRPr>
          </a:p>
        </p:txBody>
      </p:sp>
      <p:sp>
        <p:nvSpPr>
          <p:cNvPr id="7" name="文本框 6"/>
          <p:cNvSpPr txBox="1"/>
          <p:nvPr>
            <p:custDataLst>
              <p:tags r:id="rId4"/>
            </p:custDataLst>
          </p:nvPr>
        </p:nvSpPr>
        <p:spPr>
          <a:xfrm>
            <a:off x="756285" y="1707833"/>
            <a:ext cx="3048000" cy="368300"/>
          </a:xfrm>
          <a:prstGeom prst="rect">
            <a:avLst/>
          </a:prstGeom>
          <a:noFill/>
        </p:spPr>
        <p:txBody>
          <a:bodyPr wrap="square" rtlCol="0">
            <a:spAutoFit/>
          </a:bodyPr>
          <a:lstStyle/>
          <a:p>
            <a:pPr marL="342900" indent="-342900">
              <a:buFont typeface="Wingdings" panose="05000000000000000000" charset="0"/>
              <a:buChar char="Ø"/>
            </a:pPr>
            <a:r>
              <a:rPr lang="zh-CN" altLang="en-US" b="1">
                <a:solidFill>
                  <a:srgbClr val="274F95"/>
                </a:solidFill>
                <a:latin typeface="微软雅黑" panose="020B0503020204020204" charset="-122"/>
                <a:ea typeface="微软雅黑" panose="020B0503020204020204" charset="-122"/>
              </a:rPr>
              <a:t>问题</a:t>
            </a:r>
            <a:r>
              <a:rPr lang="en-US" altLang="zh-CN" b="1">
                <a:solidFill>
                  <a:srgbClr val="274F95"/>
                </a:solidFill>
                <a:latin typeface="微软雅黑" panose="020B0503020204020204" charset="-122"/>
                <a:ea typeface="微软雅黑" panose="020B0503020204020204" charset="-122"/>
              </a:rPr>
              <a:t>8</a:t>
            </a:r>
            <a:r>
              <a:rPr lang="zh-CN" altLang="en-US" b="1">
                <a:solidFill>
                  <a:srgbClr val="274F95"/>
                </a:solidFill>
                <a:latin typeface="微软雅黑" panose="020B0503020204020204" charset="-122"/>
                <a:ea typeface="微软雅黑" panose="020B0503020204020204" charset="-122"/>
              </a:rPr>
              <a:t>：</a:t>
            </a:r>
            <a:endParaRPr lang="zh-CN" altLang="en-US" b="1">
              <a:solidFill>
                <a:srgbClr val="274F95"/>
              </a:solidFill>
              <a:latin typeface="微软雅黑" panose="020B0503020204020204" charset="-122"/>
              <a:ea typeface="微软雅黑" panose="020B0503020204020204" charset="-122"/>
            </a:endParaRPr>
          </a:p>
        </p:txBody>
      </p:sp>
      <p:sp>
        <p:nvSpPr>
          <p:cNvPr id="10" name="文本框 9"/>
          <p:cNvSpPr txBox="1"/>
          <p:nvPr>
            <p:custDataLst>
              <p:tags r:id="rId5"/>
            </p:custDataLst>
          </p:nvPr>
        </p:nvSpPr>
        <p:spPr>
          <a:xfrm>
            <a:off x="756285" y="2427923"/>
            <a:ext cx="3048000" cy="368300"/>
          </a:xfrm>
          <a:prstGeom prst="rect">
            <a:avLst/>
          </a:prstGeom>
          <a:noFill/>
        </p:spPr>
        <p:txBody>
          <a:bodyPr wrap="square" rtlCol="0">
            <a:spAutoFit/>
          </a:bodyPr>
          <a:lstStyle/>
          <a:p>
            <a:pPr marL="342900" indent="-342900">
              <a:buFont typeface="Wingdings" panose="05000000000000000000" charset="0"/>
              <a:buChar char="Ø"/>
            </a:pPr>
            <a:r>
              <a:rPr lang="zh-CN" altLang="en-US" b="1">
                <a:solidFill>
                  <a:srgbClr val="274F95"/>
                </a:solidFill>
                <a:latin typeface="微软雅黑" panose="020B0503020204020204" charset="-122"/>
                <a:ea typeface="微软雅黑" panose="020B0503020204020204" charset="-122"/>
              </a:rPr>
              <a:t>问题</a:t>
            </a:r>
            <a:r>
              <a:rPr lang="en-US" altLang="zh-CN" b="1">
                <a:solidFill>
                  <a:srgbClr val="274F95"/>
                </a:solidFill>
                <a:latin typeface="微软雅黑" panose="020B0503020204020204" charset="-122"/>
                <a:ea typeface="微软雅黑" panose="020B0503020204020204" charset="-122"/>
              </a:rPr>
              <a:t>9</a:t>
            </a:r>
            <a:r>
              <a:rPr lang="zh-CN" altLang="en-US" b="1">
                <a:solidFill>
                  <a:srgbClr val="274F95"/>
                </a:solidFill>
                <a:latin typeface="微软雅黑" panose="020B0503020204020204" charset="-122"/>
                <a:ea typeface="微软雅黑" panose="020B0503020204020204" charset="-122"/>
              </a:rPr>
              <a:t>：</a:t>
            </a:r>
            <a:endParaRPr lang="zh-CN" altLang="en-US" b="1">
              <a:solidFill>
                <a:srgbClr val="274F95"/>
              </a:solidFill>
              <a:latin typeface="微软雅黑" panose="020B0503020204020204" charset="-122"/>
              <a:ea typeface="微软雅黑" panose="020B0503020204020204" charset="-122"/>
            </a:endParaRPr>
          </a:p>
        </p:txBody>
      </p:sp>
      <p:sp>
        <p:nvSpPr>
          <p:cNvPr id="14" name="文本框 13" descr="7b0a202020202262756c6c6574223a20227b5c2263617465676f727949645c223a31303030352c5c2274656d706c61746549645c223a32303233313437337d220a7d0a"/>
          <p:cNvSpPr txBox="1"/>
          <p:nvPr>
            <p:custDataLst>
              <p:tags r:id="rId6"/>
            </p:custDataLst>
          </p:nvPr>
        </p:nvSpPr>
        <p:spPr>
          <a:xfrm>
            <a:off x="975360" y="2747010"/>
            <a:ext cx="7799546" cy="395288"/>
          </a:xfrm>
          <a:prstGeom prst="rect">
            <a:avLst/>
          </a:prstGeom>
          <a:noFill/>
        </p:spPr>
        <p:txBody>
          <a:bodyPr wrap="square" rtlCol="0">
            <a:noAutofit/>
          </a:bodyPr>
          <a:lstStyle/>
          <a:p>
            <a:pPr indent="457200" fontAlgn="auto">
              <a:lnSpc>
                <a:spcPct val="150000"/>
              </a:lnSpc>
            </a:pPr>
            <a:r>
              <a:rPr b="1" dirty="0">
                <a:solidFill>
                  <a:srgbClr val="C00000"/>
                </a:solidFill>
                <a:latin typeface="楷体" panose="02010609060101010101" charset="-122"/>
                <a:ea typeface="楷体" panose="02010609060101010101" charset="-122"/>
                <a:cs typeface="微软雅黑" panose="020B0503020204020204" charset="-122"/>
              </a:rPr>
              <a:t>部门决算填报未按收付实现制口径转换。在支出明细表中“其他商品和服务支出”科目中含有累计折旧</a:t>
            </a:r>
            <a:r>
              <a:rPr lang="zh-CN" b="1" dirty="0">
                <a:solidFill>
                  <a:srgbClr val="C00000"/>
                </a:solidFill>
                <a:latin typeface="楷体" panose="02010609060101010101" charset="-122"/>
                <a:ea typeface="楷体" panose="02010609060101010101" charset="-122"/>
                <a:cs typeface="微软雅黑" panose="020B0503020204020204" charset="-122"/>
              </a:rPr>
              <a:t>、上缴结余资金</a:t>
            </a:r>
            <a:r>
              <a:rPr b="1" dirty="0">
                <a:solidFill>
                  <a:srgbClr val="C00000"/>
                </a:solidFill>
                <a:latin typeface="楷体" panose="02010609060101010101" charset="-122"/>
                <a:ea typeface="楷体" panose="02010609060101010101" charset="-122"/>
                <a:cs typeface="微软雅黑" panose="020B0503020204020204" charset="-122"/>
              </a:rPr>
              <a:t>等内容，支付增值税直接冲减非财结余等情况。</a:t>
            </a:r>
            <a:endParaRPr b="1" dirty="0">
              <a:solidFill>
                <a:srgbClr val="C00000"/>
              </a:solidFill>
              <a:latin typeface="楷体" panose="02010609060101010101" charset="-122"/>
              <a:ea typeface="楷体" panose="02010609060101010101" charset="-122"/>
              <a:cs typeface="微软雅黑" panose="020B0503020204020204" charset="-122"/>
            </a:endParaRPr>
          </a:p>
        </p:txBody>
      </p:sp>
      <p:sp>
        <p:nvSpPr>
          <p:cNvPr id="17" name="文本框 16"/>
          <p:cNvSpPr txBox="1"/>
          <p:nvPr>
            <p:custDataLst>
              <p:tags r:id="rId7"/>
            </p:custDataLst>
          </p:nvPr>
        </p:nvSpPr>
        <p:spPr>
          <a:xfrm>
            <a:off x="838200" y="4052570"/>
            <a:ext cx="7748270" cy="1614805"/>
          </a:xfrm>
          <a:prstGeom prst="rect">
            <a:avLst/>
          </a:prstGeom>
          <a:noFill/>
        </p:spPr>
        <p:txBody>
          <a:bodyPr wrap="square" rtlCol="0">
            <a:spAutoFit/>
          </a:bodyPr>
          <a:p>
            <a:pPr marL="342900" indent="-342900">
              <a:buFont typeface="Wingdings" panose="05000000000000000000" charset="0"/>
              <a:buChar char="Ø"/>
            </a:pPr>
            <a:r>
              <a:rPr lang="zh-CN" altLang="en-US" b="1" dirty="0">
                <a:solidFill>
                  <a:srgbClr val="274F95"/>
                </a:solidFill>
                <a:latin typeface="微软雅黑" panose="020B0503020204020204" charset="-122"/>
                <a:ea typeface="微软雅黑" panose="020B0503020204020204" charset="-122"/>
              </a:rPr>
              <a:t>问题</a:t>
            </a:r>
            <a:r>
              <a:rPr lang="en-US" altLang="zh-CN" b="1" dirty="0">
                <a:solidFill>
                  <a:srgbClr val="274F95"/>
                </a:solidFill>
                <a:latin typeface="微软雅黑" panose="020B0503020204020204" charset="-122"/>
                <a:ea typeface="微软雅黑" panose="020B0503020204020204" charset="-122"/>
              </a:rPr>
              <a:t>10</a:t>
            </a:r>
            <a:r>
              <a:rPr lang="zh-CN" altLang="en-US" b="1" dirty="0">
                <a:solidFill>
                  <a:srgbClr val="274F95"/>
                </a:solidFill>
                <a:latin typeface="微软雅黑" panose="020B0503020204020204" charset="-122"/>
                <a:ea typeface="微软雅黑" panose="020B0503020204020204" charset="-122"/>
              </a:rPr>
              <a:t>：</a:t>
            </a:r>
            <a:endParaRPr lang="zh-CN" altLang="en-US" b="1" dirty="0">
              <a:solidFill>
                <a:srgbClr val="274F95"/>
              </a:solidFill>
              <a:latin typeface="微软雅黑" panose="020B0503020204020204" charset="-122"/>
              <a:ea typeface="微软雅黑" panose="020B0503020204020204" charset="-122"/>
            </a:endParaRPr>
          </a:p>
          <a:p>
            <a:pPr indent="457200" algn="l">
              <a:lnSpc>
                <a:spcPct val="150000"/>
              </a:lnSpc>
              <a:buNone/>
            </a:pPr>
            <a:r>
              <a:rPr lang="zh-CN" altLang="en-US" b="1" dirty="0">
                <a:solidFill>
                  <a:srgbClr val="C00000"/>
                </a:solidFill>
                <a:latin typeface="楷体" panose="02010609060101010101" charset="-122"/>
                <a:ea typeface="楷体" panose="02010609060101010101" charset="-122"/>
              </a:rPr>
              <a:t>  </a:t>
            </a:r>
            <a:r>
              <a:rPr b="1" dirty="0">
                <a:solidFill>
                  <a:srgbClr val="C00000"/>
                </a:solidFill>
                <a:latin typeface="楷体" panose="02010609060101010101" charset="-122"/>
                <a:ea typeface="楷体" panose="02010609060101010101" charset="-122"/>
                <a:cs typeface="微软雅黑" panose="020B0503020204020204" charset="-122"/>
              </a:rPr>
              <a:t>部分单位填报项目表时，</a:t>
            </a:r>
            <a:r>
              <a:rPr lang="zh-CN" b="1" dirty="0">
                <a:solidFill>
                  <a:srgbClr val="C00000"/>
                </a:solidFill>
                <a:latin typeface="楷体" panose="02010609060101010101" charset="-122"/>
                <a:ea typeface="楷体" panose="02010609060101010101" charset="-122"/>
                <a:cs typeface="微软雅黑" panose="020B0503020204020204" charset="-122"/>
              </a:rPr>
              <a:t>表内标识不一致</a:t>
            </a:r>
            <a:r>
              <a:rPr b="1" dirty="0">
                <a:solidFill>
                  <a:srgbClr val="C00000"/>
                </a:solidFill>
                <a:latin typeface="楷体" panose="02010609060101010101" charset="-122"/>
                <a:ea typeface="楷体" panose="02010609060101010101" charset="-122"/>
                <a:cs typeface="微软雅黑" panose="020B0503020204020204" charset="-122"/>
              </a:rPr>
              <a:t>，如一般预算财政拨款项目支出明细表Z08-2表，以及项目名称选择“政府性基金预算；错选横向标识为</a:t>
            </a:r>
            <a:r>
              <a:rPr lang="en-US" b="1" dirty="0">
                <a:solidFill>
                  <a:srgbClr val="C00000"/>
                </a:solidFill>
                <a:latin typeface="楷体" panose="02010609060101010101" charset="-122"/>
                <a:ea typeface="楷体" panose="02010609060101010101" charset="-122"/>
                <a:cs typeface="微软雅黑" panose="020B0503020204020204" charset="-122"/>
              </a:rPr>
              <a:t>“</a:t>
            </a:r>
            <a:r>
              <a:rPr b="1" dirty="0">
                <a:solidFill>
                  <a:srgbClr val="C00000"/>
                </a:solidFill>
                <a:latin typeface="楷体" panose="02010609060101010101" charset="-122"/>
                <a:ea typeface="楷体" panose="02010609060101010101" charset="-122"/>
                <a:cs typeface="微软雅黑" panose="020B0503020204020204" charset="-122"/>
              </a:rPr>
              <a:t>是</a:t>
            </a:r>
            <a:r>
              <a:rPr lang="en-US" b="1" dirty="0">
                <a:solidFill>
                  <a:srgbClr val="C00000"/>
                </a:solidFill>
                <a:latin typeface="楷体" panose="02010609060101010101" charset="-122"/>
                <a:ea typeface="楷体" panose="02010609060101010101" charset="-122"/>
                <a:cs typeface="微软雅黑" panose="020B0503020204020204" charset="-122"/>
              </a:rPr>
              <a:t>”</a:t>
            </a:r>
            <a:r>
              <a:rPr b="1" dirty="0">
                <a:solidFill>
                  <a:srgbClr val="C00000"/>
                </a:solidFill>
                <a:latin typeface="楷体" panose="02010609060101010101" charset="-122"/>
                <a:ea typeface="楷体" panose="02010609060101010101" charset="-122"/>
                <a:cs typeface="微软雅黑" panose="020B0503020204020204" charset="-122"/>
              </a:rPr>
              <a:t>。</a:t>
            </a:r>
            <a:endParaRPr b="1" dirty="0">
              <a:solidFill>
                <a:srgbClr val="C00000"/>
              </a:solidFill>
              <a:latin typeface="楷体" panose="02010609060101010101" charset="-122"/>
              <a:ea typeface="楷体" panose="02010609060101010101" charset="-122"/>
              <a:cs typeface="微软雅黑" panose="020B0503020204020204" charset="-122"/>
            </a:endParaRPr>
          </a:p>
        </p:txBody>
      </p:sp>
    </p:spTree>
    <p:custDataLst>
      <p:tags r:id="rId8"/>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8910" y="1020445"/>
            <a:ext cx="4599305" cy="534035"/>
          </a:xfrm>
          <a:prstGeom prst="rect">
            <a:avLst/>
          </a:prstGeom>
        </p:spPr>
        <p:txBody>
          <a:bodyPr wrap="square">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algn="dist"/>
            <a:r>
              <a:rPr lang="zh-CN" altLang="en-US" sz="2400" dirty="0">
                <a:solidFill>
                  <a:srgbClr val="274F95"/>
                </a:solidFill>
                <a:cs typeface="+mn-ea"/>
                <a:sym typeface="+mn-lt"/>
              </a:rPr>
              <a:t>四、附0</a:t>
            </a:r>
            <a:r>
              <a:rPr lang="en-US" altLang="zh-CN" sz="2400" dirty="0">
                <a:solidFill>
                  <a:srgbClr val="274F95"/>
                </a:solidFill>
                <a:cs typeface="+mn-ea"/>
                <a:sym typeface="+mn-lt"/>
              </a:rPr>
              <a:t>1</a:t>
            </a:r>
            <a:r>
              <a:rPr lang="zh-CN" altLang="en-US" sz="2400" dirty="0">
                <a:solidFill>
                  <a:srgbClr val="274F95"/>
                </a:solidFill>
                <a:cs typeface="+mn-ea"/>
                <a:sym typeface="+mn-lt"/>
              </a:rPr>
              <a:t>表年末在职实有人员表</a:t>
            </a:r>
            <a:endParaRPr lang="en-US" altLang="zh-CN" sz="2400" dirty="0">
              <a:solidFill>
                <a:srgbClr val="274F95"/>
              </a:solidFill>
              <a:cs typeface="+mn-ea"/>
              <a:sym typeface="+mn-lt"/>
            </a:endParaRPr>
          </a:p>
        </p:txBody>
      </p:sp>
      <p:sp>
        <p:nvSpPr>
          <p:cNvPr id="3" name="矩形 2"/>
          <p:cNvSpPr/>
          <p:nvPr/>
        </p:nvSpPr>
        <p:spPr>
          <a:xfrm flipV="1">
            <a:off x="168910" y="1550670"/>
            <a:ext cx="4799965"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350">
              <a:latin typeface="思源宋体 Heavy" panose="02020900000000000000" pitchFamily="18" charset="-122"/>
              <a:ea typeface="思源宋体 Heavy" panose="02020900000000000000" pitchFamily="18" charset="-122"/>
            </a:endParaRPr>
          </a:p>
        </p:txBody>
      </p:sp>
      <p:sp>
        <p:nvSpPr>
          <p:cNvPr id="6" name="文本框 5"/>
          <p:cNvSpPr txBox="1"/>
          <p:nvPr/>
        </p:nvSpPr>
        <p:spPr>
          <a:xfrm>
            <a:off x="4501991" y="2345055"/>
            <a:ext cx="845344" cy="320040"/>
          </a:xfrm>
          <a:prstGeom prst="rect">
            <a:avLst/>
          </a:prstGeom>
          <a:noFill/>
        </p:spPr>
        <p:txBody>
          <a:bodyPr wrap="square" rtlCol="0">
            <a:spAutoFit/>
          </a:bodyPr>
          <a:lstStyle/>
          <a:p>
            <a:pPr algn="ctr"/>
            <a:r>
              <a:rPr lang="en-US" altLang="zh-CN" sz="1500">
                <a:solidFill>
                  <a:schemeClr val="bg1"/>
                </a:solidFill>
              </a:rPr>
              <a:t>行为税</a:t>
            </a:r>
            <a:endParaRPr lang="en-US" altLang="zh-CN" sz="1500">
              <a:solidFill>
                <a:schemeClr val="bg1"/>
              </a:solidFill>
            </a:endParaRPr>
          </a:p>
        </p:txBody>
      </p:sp>
      <p:sp>
        <p:nvSpPr>
          <p:cNvPr id="31" name="文本框 30" descr="7b0a202020202262756c6c6574223a20227b5c2263617465676f727949645c223a31303030352c5c2274656d706c61746549645c223a32303233313437337d220a7d0a"/>
          <p:cNvSpPr txBox="1"/>
          <p:nvPr>
            <p:custDataLst>
              <p:tags r:id="rId2"/>
            </p:custDataLst>
          </p:nvPr>
        </p:nvSpPr>
        <p:spPr>
          <a:xfrm>
            <a:off x="1263491" y="2055495"/>
            <a:ext cx="7799546" cy="917258"/>
          </a:xfrm>
          <a:prstGeom prst="rect">
            <a:avLst/>
          </a:prstGeom>
          <a:noFill/>
        </p:spPr>
        <p:txBody>
          <a:bodyPr wrap="square" rtlCol="0">
            <a:noAutofit/>
          </a:bodyPr>
          <a:lstStyle/>
          <a:p>
            <a:pPr indent="457200" fontAlgn="auto">
              <a:lnSpc>
                <a:spcPct val="150000"/>
              </a:lnSpc>
            </a:pPr>
            <a:r>
              <a:rPr b="1" dirty="0">
                <a:solidFill>
                  <a:srgbClr val="C00000"/>
                </a:solidFill>
                <a:latin typeface="楷体" panose="02010609060101010101" charset="-122"/>
                <a:ea typeface="楷体" panose="02010609060101010101" charset="-122"/>
                <a:cs typeface="微软雅黑" panose="020B0503020204020204" charset="-122"/>
                <a:sym typeface="+mn-ea"/>
              </a:rPr>
              <a:t>“年末学生人数”填报有误。</a:t>
            </a:r>
            <a:r>
              <a:rPr lang="zh-CN" b="1" dirty="0">
                <a:solidFill>
                  <a:srgbClr val="C00000"/>
                </a:solidFill>
                <a:latin typeface="楷体" panose="02010609060101010101" charset="-122"/>
                <a:ea typeface="楷体" panose="02010609060101010101" charset="-122"/>
                <a:cs typeface="微软雅黑" panose="020B0503020204020204" charset="-122"/>
                <a:sym typeface="+mn-ea"/>
              </a:rPr>
              <a:t>个别学校包含下属幼儿园学生人数。</a:t>
            </a:r>
            <a:endParaRPr lang="zh-CN" b="1" dirty="0">
              <a:solidFill>
                <a:srgbClr val="C00000"/>
              </a:solidFill>
              <a:latin typeface="楷体" panose="02010609060101010101" charset="-122"/>
              <a:ea typeface="楷体" panose="02010609060101010101" charset="-122"/>
              <a:cs typeface="微软雅黑" panose="020B0503020204020204" charset="-122"/>
              <a:sym typeface="+mn-ea"/>
            </a:endParaRPr>
          </a:p>
        </p:txBody>
      </p:sp>
      <p:sp>
        <p:nvSpPr>
          <p:cNvPr id="5" name="文本框 4"/>
          <p:cNvSpPr txBox="1"/>
          <p:nvPr/>
        </p:nvSpPr>
        <p:spPr>
          <a:xfrm>
            <a:off x="756285" y="1865948"/>
            <a:ext cx="3048000" cy="384810"/>
          </a:xfrm>
          <a:prstGeom prst="rect">
            <a:avLst/>
          </a:prstGeom>
          <a:noFill/>
        </p:spPr>
        <p:txBody>
          <a:bodyPr wrap="square" rtlCol="0">
            <a:spAutoFit/>
          </a:bodyPr>
          <a:lstStyle/>
          <a:p>
            <a:pPr marL="342900" indent="-342900">
              <a:buFont typeface="Wingdings" panose="05000000000000000000" charset="0"/>
              <a:buChar char="Ø"/>
            </a:pPr>
            <a:r>
              <a:rPr lang="zh-CN" altLang="en-US" b="1">
                <a:solidFill>
                  <a:srgbClr val="274F95"/>
                </a:solidFill>
                <a:latin typeface="微软雅黑" panose="020B0503020204020204" charset="-122"/>
                <a:ea typeface="微软雅黑" panose="020B0503020204020204" charset="-122"/>
              </a:rPr>
              <a:t>问题</a:t>
            </a:r>
            <a:r>
              <a:rPr lang="en-US" altLang="zh-CN" b="1">
                <a:solidFill>
                  <a:srgbClr val="274F95"/>
                </a:solidFill>
                <a:latin typeface="微软雅黑" panose="020B0503020204020204" charset="-122"/>
                <a:ea typeface="微软雅黑" panose="020B0503020204020204" charset="-122"/>
              </a:rPr>
              <a:t>1</a:t>
            </a:r>
            <a:r>
              <a:rPr lang="zh-CN" altLang="en-US" b="1">
                <a:solidFill>
                  <a:srgbClr val="274F95"/>
                </a:solidFill>
                <a:latin typeface="微软雅黑" panose="020B0503020204020204" charset="-122"/>
                <a:ea typeface="微软雅黑" panose="020B0503020204020204" charset="-122"/>
              </a:rPr>
              <a:t>：</a:t>
            </a:r>
            <a:endParaRPr lang="zh-CN" altLang="en-US" b="1">
              <a:solidFill>
                <a:srgbClr val="274F95"/>
              </a:solidFill>
              <a:latin typeface="微软雅黑" panose="020B0503020204020204" charset="-122"/>
              <a:ea typeface="微软雅黑" panose="020B0503020204020204" charset="-122"/>
            </a:endParaRPr>
          </a:p>
        </p:txBody>
      </p:sp>
      <p:sp>
        <p:nvSpPr>
          <p:cNvPr id="11" name="文本框 10" descr="7b0a202020202262756c6c6574223a20227b5c2263617465676f727949645c223a31303030352c5c2274656d706c61746549645c223a32303233313437337d220a7d0a"/>
          <p:cNvSpPr txBox="1"/>
          <p:nvPr>
            <p:custDataLst>
              <p:tags r:id="rId3"/>
            </p:custDataLst>
          </p:nvPr>
        </p:nvSpPr>
        <p:spPr>
          <a:xfrm>
            <a:off x="1212056" y="3935730"/>
            <a:ext cx="7799546" cy="917258"/>
          </a:xfrm>
          <a:prstGeom prst="rect">
            <a:avLst/>
          </a:prstGeom>
          <a:noFill/>
        </p:spPr>
        <p:txBody>
          <a:bodyPr wrap="square" rtlCol="0">
            <a:noAutofit/>
          </a:bodyPr>
          <a:lstStyle/>
          <a:p>
            <a:pPr indent="457200" fontAlgn="auto">
              <a:lnSpc>
                <a:spcPct val="150000"/>
              </a:lnSpc>
            </a:pPr>
            <a:endParaRPr sz="15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56285" y="2664778"/>
            <a:ext cx="3048000" cy="384810"/>
          </a:xfrm>
          <a:prstGeom prst="rect">
            <a:avLst/>
          </a:prstGeom>
          <a:noFill/>
        </p:spPr>
        <p:txBody>
          <a:bodyPr wrap="square" rtlCol="0">
            <a:spAutoFit/>
          </a:bodyPr>
          <a:p>
            <a:pPr marL="342900" indent="-342900">
              <a:buFont typeface="Wingdings" panose="05000000000000000000" charset="0"/>
              <a:buChar char="Ø"/>
            </a:pPr>
            <a:r>
              <a:rPr lang="zh-CN" altLang="en-US" b="1">
                <a:solidFill>
                  <a:srgbClr val="274F95"/>
                </a:solidFill>
                <a:latin typeface="微软雅黑" panose="020B0503020204020204" charset="-122"/>
                <a:ea typeface="微软雅黑" panose="020B0503020204020204" charset="-122"/>
              </a:rPr>
              <a:t>问题</a:t>
            </a:r>
            <a:r>
              <a:rPr lang="en-US" altLang="zh-CN" b="1">
                <a:solidFill>
                  <a:srgbClr val="274F95"/>
                </a:solidFill>
                <a:latin typeface="微软雅黑" panose="020B0503020204020204" charset="-122"/>
                <a:ea typeface="微软雅黑" panose="020B0503020204020204" charset="-122"/>
              </a:rPr>
              <a:t>2</a:t>
            </a:r>
            <a:r>
              <a:rPr lang="zh-CN" altLang="en-US" b="1">
                <a:solidFill>
                  <a:srgbClr val="274F95"/>
                </a:solidFill>
                <a:latin typeface="微软雅黑" panose="020B0503020204020204" charset="-122"/>
                <a:ea typeface="微软雅黑" panose="020B0503020204020204" charset="-122"/>
              </a:rPr>
              <a:t>：</a:t>
            </a:r>
            <a:endParaRPr lang="zh-CN" altLang="en-US" b="1">
              <a:solidFill>
                <a:srgbClr val="274F95"/>
              </a:solidFill>
              <a:latin typeface="微软雅黑" panose="020B0503020204020204" charset="-122"/>
              <a:ea typeface="微软雅黑" panose="020B0503020204020204" charset="-122"/>
            </a:endParaRPr>
          </a:p>
        </p:txBody>
      </p:sp>
      <p:sp>
        <p:nvSpPr>
          <p:cNvPr id="7" name="文本框 6" descr="7b0a202020202262756c6c6574223a20227b5c2263617465676f727949645c223a31303030352c5c2274656d706c61746549645c223a32303233313437337d220a7d0a"/>
          <p:cNvSpPr txBox="1"/>
          <p:nvPr>
            <p:custDataLst>
              <p:tags r:id="rId4"/>
            </p:custDataLst>
          </p:nvPr>
        </p:nvSpPr>
        <p:spPr>
          <a:xfrm>
            <a:off x="1341596" y="3112770"/>
            <a:ext cx="7799546" cy="917258"/>
          </a:xfrm>
          <a:prstGeom prst="rect">
            <a:avLst/>
          </a:prstGeom>
          <a:noFill/>
        </p:spPr>
        <p:txBody>
          <a:bodyPr wrap="square" rtlCol="0">
            <a:noAutofit/>
          </a:bodyPr>
          <a:p>
            <a:pPr indent="457200" fontAlgn="auto">
              <a:lnSpc>
                <a:spcPct val="150000"/>
              </a:lnSpc>
            </a:pPr>
            <a:r>
              <a:rPr lang="zh-CN" b="1" dirty="0">
                <a:solidFill>
                  <a:srgbClr val="C00000"/>
                </a:solidFill>
                <a:latin typeface="楷体" panose="02010609060101010101" charset="-122"/>
                <a:ea typeface="楷体" panose="02010609060101010101" charset="-122"/>
                <a:cs typeface="微软雅黑" panose="020B0503020204020204" charset="-122"/>
                <a:sym typeface="+mn-ea"/>
              </a:rPr>
              <a:t>漏填其他人员、遗属人员等。</a:t>
            </a:r>
            <a:endParaRPr lang="zh-CN" altLang="en-US" b="1" dirty="0">
              <a:solidFill>
                <a:srgbClr val="C00000"/>
              </a:solidFill>
              <a:latin typeface="楷体" panose="02010609060101010101" charset="-122"/>
              <a:ea typeface="楷体" panose="02010609060101010101" charset="-122"/>
              <a:cs typeface="微软雅黑" panose="020B0503020204020204" charset="-122"/>
              <a:sym typeface="+mn-ea"/>
            </a:endParaRPr>
          </a:p>
        </p:txBody>
      </p:sp>
    </p:spTree>
    <p:custDataLst>
      <p:tags r:id="rId5"/>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333375" y="996315"/>
            <a:ext cx="4709795" cy="534035"/>
          </a:xfrm>
          <a:prstGeom prst="rect">
            <a:avLst/>
          </a:prstGeom>
        </p:spPr>
        <p:txBody>
          <a:bodyPr wrap="square">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algn="dist"/>
            <a:r>
              <a:rPr lang="zh-CN" altLang="en-US" sz="2400" dirty="0">
                <a:solidFill>
                  <a:srgbClr val="274F95"/>
                </a:solidFill>
                <a:cs typeface="+mn-ea"/>
                <a:sym typeface="+mn-lt"/>
              </a:rPr>
              <a:t>五、附0</a:t>
            </a:r>
            <a:r>
              <a:rPr lang="en-US" altLang="zh-CN" sz="2400" dirty="0">
                <a:solidFill>
                  <a:srgbClr val="274F95"/>
                </a:solidFill>
                <a:cs typeface="+mn-ea"/>
                <a:sym typeface="+mn-lt"/>
              </a:rPr>
              <a:t>2</a:t>
            </a:r>
            <a:r>
              <a:rPr lang="zh-CN" altLang="en-US" sz="2400" dirty="0">
                <a:solidFill>
                  <a:srgbClr val="274F95"/>
                </a:solidFill>
                <a:cs typeface="+mn-ea"/>
                <a:sym typeface="+mn-lt"/>
              </a:rPr>
              <a:t>表预算支出相关信息表</a:t>
            </a:r>
            <a:endParaRPr lang="zh-CN" altLang="en-US" sz="2400" dirty="0">
              <a:solidFill>
                <a:srgbClr val="274F95"/>
              </a:solidFill>
              <a:cs typeface="+mn-ea"/>
              <a:sym typeface="+mn-lt"/>
            </a:endParaRPr>
          </a:p>
        </p:txBody>
      </p:sp>
      <p:sp>
        <p:nvSpPr>
          <p:cNvPr id="3" name="矩形 2"/>
          <p:cNvSpPr/>
          <p:nvPr/>
        </p:nvSpPr>
        <p:spPr>
          <a:xfrm flipV="1">
            <a:off x="168910" y="1526540"/>
            <a:ext cx="5107305"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350">
              <a:latin typeface="思源宋体 Heavy" panose="02020900000000000000" pitchFamily="18" charset="-122"/>
              <a:ea typeface="思源宋体 Heavy" panose="02020900000000000000" pitchFamily="18" charset="-122"/>
            </a:endParaRPr>
          </a:p>
        </p:txBody>
      </p:sp>
      <p:sp>
        <p:nvSpPr>
          <p:cNvPr id="4" name="文本框 3"/>
          <p:cNvSpPr txBox="1"/>
          <p:nvPr>
            <p:custDataLst>
              <p:tags r:id="rId2"/>
            </p:custDataLst>
          </p:nvPr>
        </p:nvSpPr>
        <p:spPr>
          <a:xfrm>
            <a:off x="4501991" y="2345055"/>
            <a:ext cx="845344" cy="320040"/>
          </a:xfrm>
          <a:prstGeom prst="rect">
            <a:avLst/>
          </a:prstGeom>
          <a:noFill/>
        </p:spPr>
        <p:txBody>
          <a:bodyPr wrap="square" rtlCol="0">
            <a:spAutoFit/>
          </a:bodyPr>
          <a:lstStyle/>
          <a:p>
            <a:pPr algn="ctr"/>
            <a:r>
              <a:rPr lang="en-US" altLang="zh-CN" sz="1500">
                <a:solidFill>
                  <a:schemeClr val="bg1"/>
                </a:solidFill>
              </a:rPr>
              <a:t>行为税</a:t>
            </a:r>
            <a:endParaRPr lang="en-US" altLang="zh-CN" sz="1500">
              <a:solidFill>
                <a:schemeClr val="bg1"/>
              </a:solidFill>
            </a:endParaRPr>
          </a:p>
        </p:txBody>
      </p:sp>
      <p:sp>
        <p:nvSpPr>
          <p:cNvPr id="5" name="文本框 4" descr="7b0a202020202262756c6c6574223a20227b5c2263617465676f727949645c223a31303030352c5c2274656d706c61746549645c223a32303233313437337d220a7d0a"/>
          <p:cNvSpPr txBox="1"/>
          <p:nvPr>
            <p:custDataLst>
              <p:tags r:id="rId3"/>
            </p:custDataLst>
          </p:nvPr>
        </p:nvSpPr>
        <p:spPr>
          <a:xfrm>
            <a:off x="1024890" y="2249329"/>
            <a:ext cx="7799546" cy="917258"/>
          </a:xfrm>
          <a:prstGeom prst="rect">
            <a:avLst/>
          </a:prstGeom>
          <a:noFill/>
        </p:spPr>
        <p:txBody>
          <a:bodyPr wrap="square" rtlCol="0">
            <a:noAutofit/>
          </a:bodyPr>
          <a:lstStyle/>
          <a:p>
            <a:pPr indent="457200" fontAlgn="auto">
              <a:lnSpc>
                <a:spcPct val="150000"/>
              </a:lnSpc>
            </a:pPr>
            <a:r>
              <a:rPr b="1" dirty="0" err="1">
                <a:solidFill>
                  <a:srgbClr val="C00000"/>
                </a:solidFill>
                <a:latin typeface="楷体" panose="02010609060101010101" charset="-122"/>
                <a:ea typeface="楷体" panose="02010609060101010101" charset="-122"/>
                <a:cs typeface="微软雅黑" panose="020B0503020204020204" charset="-122"/>
              </a:rPr>
              <a:t>部分单位“年初财政拨款结余”填报有数，不符合财政资金结余管理的要求</a:t>
            </a:r>
            <a:r>
              <a:rPr b="1" dirty="0" smtClean="0">
                <a:solidFill>
                  <a:srgbClr val="C00000"/>
                </a:solidFill>
                <a:latin typeface="楷体" panose="02010609060101010101" charset="-122"/>
                <a:ea typeface="楷体" panose="02010609060101010101" charset="-122"/>
                <a:cs typeface="微软雅黑" panose="020B0503020204020204" charset="-122"/>
              </a:rPr>
              <a:t>。</a:t>
            </a:r>
            <a:endParaRPr lang="en-US" b="1" dirty="0" smtClean="0">
              <a:solidFill>
                <a:srgbClr val="C00000"/>
              </a:solidFill>
              <a:latin typeface="楷体" panose="02010609060101010101" charset="-122"/>
              <a:ea typeface="楷体" panose="02010609060101010101" charset="-122"/>
              <a:cs typeface="微软雅黑" panose="020B0503020204020204" charset="-122"/>
            </a:endParaRPr>
          </a:p>
          <a:p>
            <a:pPr indent="457200" fontAlgn="auto">
              <a:lnSpc>
                <a:spcPct val="150000"/>
              </a:lnSpc>
            </a:pPr>
            <a:endParaRPr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4"/>
            </p:custDataLst>
          </p:nvPr>
        </p:nvSpPr>
        <p:spPr>
          <a:xfrm>
            <a:off x="756285" y="1865948"/>
            <a:ext cx="3048000" cy="384810"/>
          </a:xfrm>
          <a:prstGeom prst="rect">
            <a:avLst/>
          </a:prstGeom>
          <a:noFill/>
        </p:spPr>
        <p:txBody>
          <a:bodyPr wrap="square" rtlCol="0">
            <a:spAutoFit/>
          </a:bodyPr>
          <a:lstStyle/>
          <a:p>
            <a:pPr marL="342900" indent="-342900">
              <a:buFont typeface="Wingdings" panose="05000000000000000000" charset="0"/>
              <a:buChar char="Ø"/>
            </a:pPr>
            <a:r>
              <a:rPr lang="zh-CN" altLang="en-US" b="1">
                <a:solidFill>
                  <a:srgbClr val="274F95"/>
                </a:solidFill>
                <a:latin typeface="微软雅黑" panose="020B0503020204020204" charset="-122"/>
                <a:ea typeface="微软雅黑" panose="020B0503020204020204" charset="-122"/>
              </a:rPr>
              <a:t>问题</a:t>
            </a:r>
            <a:r>
              <a:rPr lang="en-US" altLang="zh-CN" b="1">
                <a:solidFill>
                  <a:srgbClr val="274F95"/>
                </a:solidFill>
                <a:latin typeface="微软雅黑" panose="020B0503020204020204" charset="-122"/>
                <a:ea typeface="微软雅黑" panose="020B0503020204020204" charset="-122"/>
              </a:rPr>
              <a:t>1</a:t>
            </a:r>
            <a:r>
              <a:rPr lang="zh-CN" altLang="en-US" b="1">
                <a:solidFill>
                  <a:srgbClr val="274F95"/>
                </a:solidFill>
                <a:latin typeface="微软雅黑" panose="020B0503020204020204" charset="-122"/>
                <a:ea typeface="微软雅黑" panose="020B0503020204020204" charset="-122"/>
              </a:rPr>
              <a:t>：</a:t>
            </a:r>
            <a:endParaRPr lang="zh-CN" altLang="en-US" b="1">
              <a:solidFill>
                <a:srgbClr val="274F95"/>
              </a:solidFill>
              <a:latin typeface="微软雅黑" panose="020B0503020204020204" charset="-122"/>
              <a:ea typeface="微软雅黑" panose="020B0503020204020204" charset="-122"/>
            </a:endParaRPr>
          </a:p>
        </p:txBody>
      </p:sp>
      <p:sp>
        <p:nvSpPr>
          <p:cNvPr id="10" name="文本框 9"/>
          <p:cNvSpPr txBox="1"/>
          <p:nvPr>
            <p:custDataLst>
              <p:tags r:id="rId5"/>
            </p:custDataLst>
          </p:nvPr>
        </p:nvSpPr>
        <p:spPr>
          <a:xfrm>
            <a:off x="756285" y="3166586"/>
            <a:ext cx="3048000" cy="384810"/>
          </a:xfrm>
          <a:prstGeom prst="rect">
            <a:avLst/>
          </a:prstGeom>
          <a:noFill/>
        </p:spPr>
        <p:txBody>
          <a:bodyPr wrap="square" rtlCol="0">
            <a:spAutoFit/>
          </a:bodyPr>
          <a:lstStyle/>
          <a:p>
            <a:pPr marL="342900" indent="-342900">
              <a:buFont typeface="Wingdings" panose="05000000000000000000" charset="0"/>
              <a:buChar char="Ø"/>
            </a:pPr>
            <a:r>
              <a:rPr lang="zh-CN" altLang="en-US" b="1">
                <a:solidFill>
                  <a:srgbClr val="274F95"/>
                </a:solidFill>
                <a:latin typeface="微软雅黑" panose="020B0503020204020204" charset="-122"/>
                <a:ea typeface="微软雅黑" panose="020B0503020204020204" charset="-122"/>
              </a:rPr>
              <a:t>问题</a:t>
            </a:r>
            <a:r>
              <a:rPr lang="en-US" altLang="zh-CN" b="1">
                <a:solidFill>
                  <a:srgbClr val="274F95"/>
                </a:solidFill>
                <a:latin typeface="微软雅黑" panose="020B0503020204020204" charset="-122"/>
                <a:ea typeface="微软雅黑" panose="020B0503020204020204" charset="-122"/>
              </a:rPr>
              <a:t>2</a:t>
            </a:r>
            <a:r>
              <a:rPr lang="zh-CN" altLang="en-US" b="1">
                <a:solidFill>
                  <a:srgbClr val="274F95"/>
                </a:solidFill>
                <a:latin typeface="微软雅黑" panose="020B0503020204020204" charset="-122"/>
                <a:ea typeface="微软雅黑" panose="020B0503020204020204" charset="-122"/>
              </a:rPr>
              <a:t>：</a:t>
            </a:r>
            <a:endParaRPr lang="zh-CN" altLang="en-US" b="1">
              <a:solidFill>
                <a:srgbClr val="274F95"/>
              </a:solidFill>
              <a:latin typeface="微软雅黑" panose="020B0503020204020204" charset="-122"/>
              <a:ea typeface="微软雅黑" panose="020B0503020204020204" charset="-122"/>
            </a:endParaRPr>
          </a:p>
        </p:txBody>
      </p:sp>
      <p:sp>
        <p:nvSpPr>
          <p:cNvPr id="9" name="文本框 8" descr="7b0a202020202262756c6c6574223a20227b5c2263617465676f727949645c223a31303030352c5c2274656d706c61746549645c223a32303233313437337d220a7d0a"/>
          <p:cNvSpPr txBox="1"/>
          <p:nvPr>
            <p:custDataLst>
              <p:tags r:id="rId6"/>
            </p:custDataLst>
          </p:nvPr>
        </p:nvSpPr>
        <p:spPr>
          <a:xfrm>
            <a:off x="1024890" y="3511868"/>
            <a:ext cx="7799546" cy="917258"/>
          </a:xfrm>
          <a:prstGeom prst="rect">
            <a:avLst/>
          </a:prstGeom>
          <a:noFill/>
        </p:spPr>
        <p:txBody>
          <a:bodyPr wrap="square" rtlCol="0">
            <a:noAutofit/>
          </a:bodyPr>
          <a:lstStyle/>
          <a:p>
            <a:pPr indent="457200" fontAlgn="auto">
              <a:lnSpc>
                <a:spcPct val="150000"/>
              </a:lnSpc>
            </a:pPr>
            <a:r>
              <a:rPr b="1">
                <a:solidFill>
                  <a:srgbClr val="C00000"/>
                </a:solidFill>
                <a:latin typeface="楷体" panose="02010609060101010101" charset="-122"/>
                <a:ea typeface="楷体" panose="02010609060101010101" charset="-122"/>
                <a:cs typeface="微软雅黑" panose="020B0503020204020204" charset="-122"/>
                <a:sym typeface="+mn-ea"/>
              </a:rPr>
              <a:t>个别单位房屋、车辆单价出现不合理极值，应更正。房屋、车辆均价过低。</a:t>
            </a:r>
            <a:endParaRPr b="1">
              <a:solidFill>
                <a:srgbClr val="C00000"/>
              </a:solidFill>
              <a:latin typeface="楷体" panose="02010609060101010101" charset="-122"/>
              <a:ea typeface="楷体" panose="02010609060101010101" charset="-122"/>
              <a:cs typeface="微软雅黑" panose="020B0503020204020204" charset="-122"/>
            </a:endParaRPr>
          </a:p>
        </p:txBody>
      </p:sp>
    </p:spTree>
    <p:custDataLst>
      <p:tags r:id="rId7"/>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8910" y="1021080"/>
            <a:ext cx="4098290" cy="534035"/>
          </a:xfrm>
          <a:prstGeom prst="rect">
            <a:avLst/>
          </a:prstGeom>
        </p:spPr>
        <p:txBody>
          <a:bodyPr wrap="square">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algn="dist"/>
            <a:r>
              <a:rPr lang="zh-CN" altLang="en-US" sz="2400" dirty="0">
                <a:solidFill>
                  <a:srgbClr val="274F95"/>
                </a:solidFill>
                <a:cs typeface="+mn-ea"/>
                <a:sym typeface="+mn-lt"/>
              </a:rPr>
              <a:t>六、附0</a:t>
            </a:r>
            <a:r>
              <a:rPr lang="en-US" altLang="zh-CN" sz="2400" dirty="0">
                <a:solidFill>
                  <a:srgbClr val="274F95"/>
                </a:solidFill>
                <a:cs typeface="+mn-ea"/>
                <a:sym typeface="+mn-lt"/>
              </a:rPr>
              <a:t>3</a:t>
            </a:r>
            <a:r>
              <a:rPr lang="zh-CN" altLang="en-US" sz="2400" dirty="0">
                <a:solidFill>
                  <a:srgbClr val="274F95"/>
                </a:solidFill>
                <a:cs typeface="+mn-ea"/>
                <a:sym typeface="+mn-lt"/>
              </a:rPr>
              <a:t>表机构运行信息表</a:t>
            </a:r>
            <a:endParaRPr lang="zh-CN" altLang="en-US" sz="2400" dirty="0">
              <a:solidFill>
                <a:srgbClr val="274F95"/>
              </a:solidFill>
              <a:cs typeface="+mn-ea"/>
              <a:sym typeface="+mn-lt"/>
            </a:endParaRPr>
          </a:p>
        </p:txBody>
      </p:sp>
      <p:sp>
        <p:nvSpPr>
          <p:cNvPr id="3" name="矩形 2"/>
          <p:cNvSpPr/>
          <p:nvPr>
            <p:custDataLst>
              <p:tags r:id="rId2"/>
            </p:custDataLst>
          </p:nvPr>
        </p:nvSpPr>
        <p:spPr>
          <a:xfrm flipV="1">
            <a:off x="168910" y="1551305"/>
            <a:ext cx="4279265"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350">
              <a:latin typeface="思源宋体 Heavy" panose="02020900000000000000" pitchFamily="18" charset="-122"/>
              <a:ea typeface="思源宋体 Heavy" panose="02020900000000000000" pitchFamily="18" charset="-122"/>
            </a:endParaRPr>
          </a:p>
        </p:txBody>
      </p:sp>
      <p:sp>
        <p:nvSpPr>
          <p:cNvPr id="6" name="文本框 5"/>
          <p:cNvSpPr txBox="1"/>
          <p:nvPr>
            <p:custDataLst>
              <p:tags r:id="rId3"/>
            </p:custDataLst>
          </p:nvPr>
        </p:nvSpPr>
        <p:spPr>
          <a:xfrm>
            <a:off x="4501991" y="2345055"/>
            <a:ext cx="839153" cy="193358"/>
          </a:xfrm>
          <a:prstGeom prst="rect">
            <a:avLst/>
          </a:prstGeom>
          <a:noFill/>
        </p:spPr>
        <p:txBody>
          <a:bodyPr wrap="square" rtlCol="0">
            <a:noAutofit/>
          </a:bodyPr>
          <a:lstStyle/>
          <a:p>
            <a:pPr algn="ctr"/>
            <a:r>
              <a:rPr lang="en-US" altLang="zh-CN" sz="1350">
                <a:solidFill>
                  <a:schemeClr val="bg1"/>
                </a:solidFill>
              </a:rPr>
              <a:t>行为税</a:t>
            </a:r>
            <a:endParaRPr lang="en-US" altLang="zh-CN" sz="1350">
              <a:solidFill>
                <a:schemeClr val="bg1"/>
              </a:solidFill>
            </a:endParaRPr>
          </a:p>
        </p:txBody>
      </p:sp>
      <p:sp>
        <p:nvSpPr>
          <p:cNvPr id="31" name="文本框 30" descr="7b0a202020202262756c6c6574223a20227b5c2263617465676f727949645c223a31303030352c5c2274656d706c61746549645c223a32303233313437337d220a7d0a"/>
          <p:cNvSpPr txBox="1"/>
          <p:nvPr>
            <p:custDataLst>
              <p:tags r:id="rId4"/>
            </p:custDataLst>
          </p:nvPr>
        </p:nvSpPr>
        <p:spPr>
          <a:xfrm>
            <a:off x="756285" y="1976120"/>
            <a:ext cx="8119110" cy="641350"/>
          </a:xfrm>
          <a:prstGeom prst="rect">
            <a:avLst/>
          </a:prstGeom>
          <a:noFill/>
        </p:spPr>
        <p:txBody>
          <a:bodyPr wrap="square" rtlCol="0">
            <a:noAutofit/>
          </a:bodyPr>
          <a:lstStyle/>
          <a:p>
            <a:pPr indent="457200" fontAlgn="auto">
              <a:lnSpc>
                <a:spcPct val="150000"/>
              </a:lnSpc>
            </a:pPr>
            <a:r>
              <a:rPr b="1">
                <a:solidFill>
                  <a:srgbClr val="C00000"/>
                </a:solidFill>
                <a:latin typeface="楷体" panose="02010609060101010101" charset="-122"/>
                <a:ea typeface="楷体" panose="02010609060101010101" charset="-122"/>
                <a:cs typeface="微软雅黑" panose="020B0503020204020204" charset="-122"/>
              </a:rPr>
              <a:t>单位无预算列支三公经费。或超预算列支“三公”。</a:t>
            </a:r>
            <a:r>
              <a:rPr lang="zh-CN" b="1">
                <a:solidFill>
                  <a:srgbClr val="C00000"/>
                </a:solidFill>
                <a:latin typeface="楷体" panose="02010609060101010101" charset="-122"/>
                <a:ea typeface="楷体" panose="02010609060101010101" charset="-122"/>
                <a:cs typeface="微软雅黑" panose="020B0503020204020204" charset="-122"/>
              </a:rPr>
              <a:t>费用和实物量不匹配，</a:t>
            </a:r>
            <a:r>
              <a:rPr b="1">
                <a:solidFill>
                  <a:srgbClr val="C00000"/>
                </a:solidFill>
                <a:latin typeface="楷体" panose="02010609060101010101" charset="-122"/>
                <a:ea typeface="楷体" panose="02010609060101010101" charset="-122"/>
                <a:cs typeface="微软雅黑" panose="020B0503020204020204" charset="-122"/>
              </a:rPr>
              <a:t>接待批次或人次过高，部分单位“三公”经费年初预算数出现极小值。</a:t>
            </a:r>
            <a:endParaRPr b="1">
              <a:solidFill>
                <a:srgbClr val="C00000"/>
              </a:solidFill>
              <a:latin typeface="楷体" panose="02010609060101010101" charset="-122"/>
              <a:ea typeface="楷体" panose="02010609060101010101" charset="-122"/>
              <a:cs typeface="微软雅黑" panose="020B0503020204020204" charset="-122"/>
            </a:endParaRPr>
          </a:p>
        </p:txBody>
      </p:sp>
      <p:sp>
        <p:nvSpPr>
          <p:cNvPr id="5" name="文本框 4"/>
          <p:cNvSpPr txBox="1"/>
          <p:nvPr>
            <p:custDataLst>
              <p:tags r:id="rId5"/>
            </p:custDataLst>
          </p:nvPr>
        </p:nvSpPr>
        <p:spPr>
          <a:xfrm>
            <a:off x="673735" y="1731963"/>
            <a:ext cx="3025616" cy="209074"/>
          </a:xfrm>
          <a:prstGeom prst="rect">
            <a:avLst/>
          </a:prstGeom>
          <a:noFill/>
        </p:spPr>
        <p:txBody>
          <a:bodyPr wrap="square" rtlCol="0">
            <a:noAutofit/>
          </a:bodyPr>
          <a:lstStyle/>
          <a:p>
            <a:pPr marL="342900" indent="-342900">
              <a:buFont typeface="Wingdings" panose="05000000000000000000" charset="0"/>
              <a:buChar char="Ø"/>
            </a:pPr>
            <a:r>
              <a:rPr lang="zh-CN" altLang="en-US" b="1">
                <a:solidFill>
                  <a:srgbClr val="274F95"/>
                </a:solidFill>
                <a:latin typeface="微软雅黑" panose="020B0503020204020204" charset="-122"/>
                <a:ea typeface="微软雅黑" panose="020B0503020204020204" charset="-122"/>
              </a:rPr>
              <a:t>问题</a:t>
            </a:r>
            <a:r>
              <a:rPr lang="en-US" altLang="zh-CN" b="1">
                <a:solidFill>
                  <a:srgbClr val="274F95"/>
                </a:solidFill>
                <a:latin typeface="微软雅黑" panose="020B0503020204020204" charset="-122"/>
                <a:ea typeface="微软雅黑" panose="020B0503020204020204" charset="-122"/>
              </a:rPr>
              <a:t>1</a:t>
            </a:r>
            <a:r>
              <a:rPr lang="zh-CN" altLang="en-US" b="1">
                <a:solidFill>
                  <a:srgbClr val="274F95"/>
                </a:solidFill>
                <a:latin typeface="微软雅黑" panose="020B0503020204020204" charset="-122"/>
                <a:ea typeface="微软雅黑" panose="020B0503020204020204" charset="-122"/>
              </a:rPr>
              <a:t>：</a:t>
            </a:r>
            <a:endParaRPr lang="zh-CN" altLang="en-US" b="1">
              <a:solidFill>
                <a:srgbClr val="274F95"/>
              </a:solidFill>
              <a:latin typeface="微软雅黑" panose="020B0503020204020204" charset="-122"/>
              <a:ea typeface="微软雅黑" panose="020B0503020204020204" charset="-122"/>
            </a:endParaRPr>
          </a:p>
        </p:txBody>
      </p:sp>
      <p:sp>
        <p:nvSpPr>
          <p:cNvPr id="4" name="文本框 3"/>
          <p:cNvSpPr txBox="1"/>
          <p:nvPr>
            <p:custDataLst>
              <p:tags r:id="rId6"/>
            </p:custDataLst>
          </p:nvPr>
        </p:nvSpPr>
        <p:spPr>
          <a:xfrm>
            <a:off x="4501991" y="3600926"/>
            <a:ext cx="839153" cy="193358"/>
          </a:xfrm>
          <a:prstGeom prst="rect">
            <a:avLst/>
          </a:prstGeom>
          <a:noFill/>
        </p:spPr>
        <p:txBody>
          <a:bodyPr wrap="square" rtlCol="0">
            <a:noAutofit/>
          </a:bodyPr>
          <a:lstStyle/>
          <a:p>
            <a:pPr algn="ctr"/>
            <a:r>
              <a:rPr lang="en-US" altLang="zh-CN" sz="1350">
                <a:solidFill>
                  <a:schemeClr val="bg1"/>
                </a:solidFill>
              </a:rPr>
              <a:t>行为税</a:t>
            </a:r>
            <a:endParaRPr lang="en-US" altLang="zh-CN" sz="1350">
              <a:solidFill>
                <a:schemeClr val="bg1"/>
              </a:solidFill>
            </a:endParaRPr>
          </a:p>
        </p:txBody>
      </p:sp>
      <p:sp>
        <p:nvSpPr>
          <p:cNvPr id="8" name="文本框 7" descr="7b0a202020202262756c6c6574223a20227b5c2263617465676f727949645c223a31303030352c5c2274656d706c61746549645c223a32303233313437337d220a7d0a"/>
          <p:cNvSpPr txBox="1"/>
          <p:nvPr>
            <p:custDataLst>
              <p:tags r:id="rId7"/>
            </p:custDataLst>
          </p:nvPr>
        </p:nvSpPr>
        <p:spPr>
          <a:xfrm>
            <a:off x="795655" y="3101340"/>
            <a:ext cx="7963535" cy="641350"/>
          </a:xfrm>
          <a:prstGeom prst="rect">
            <a:avLst/>
          </a:prstGeom>
          <a:noFill/>
        </p:spPr>
        <p:txBody>
          <a:bodyPr wrap="square" rtlCol="0">
            <a:noAutofit/>
          </a:bodyPr>
          <a:lstStyle/>
          <a:p>
            <a:pPr indent="457200" fontAlgn="auto">
              <a:lnSpc>
                <a:spcPct val="150000"/>
              </a:lnSpc>
            </a:pPr>
            <a:r>
              <a:rPr b="1" dirty="0" err="1">
                <a:solidFill>
                  <a:srgbClr val="C00000"/>
                </a:solidFill>
                <a:latin typeface="楷体" panose="02010609060101010101" charset="-122"/>
                <a:ea typeface="楷体" panose="02010609060101010101" charset="-122"/>
                <a:cs typeface="微软雅黑" panose="020B0503020204020204" charset="-122"/>
              </a:rPr>
              <a:t>单位填报公务用车保有量，无公务用车运行维护费，</a:t>
            </a:r>
            <a:r>
              <a:rPr b="1" dirty="0" err="1" smtClean="0">
                <a:solidFill>
                  <a:srgbClr val="C00000"/>
                </a:solidFill>
                <a:latin typeface="楷体" panose="02010609060101010101" charset="-122"/>
                <a:ea typeface="楷体" panose="02010609060101010101" charset="-122"/>
                <a:cs typeface="微软雅黑" panose="020B0503020204020204" charset="-122"/>
              </a:rPr>
              <a:t>有的</a:t>
            </a:r>
            <a:r>
              <a:rPr lang="zh-CN" altLang="en-US" b="1" dirty="0" smtClean="0">
                <a:solidFill>
                  <a:srgbClr val="C00000"/>
                </a:solidFill>
                <a:latin typeface="楷体" panose="02010609060101010101" charset="-122"/>
                <a:ea typeface="楷体" panose="02010609060101010101" charset="-122"/>
                <a:cs typeface="微软雅黑" panose="020B0503020204020204" charset="-122"/>
              </a:rPr>
              <a:t>是</a:t>
            </a:r>
            <a:r>
              <a:rPr b="1" dirty="0" err="1" smtClean="0">
                <a:solidFill>
                  <a:srgbClr val="C00000"/>
                </a:solidFill>
                <a:latin typeface="楷体" panose="02010609060101010101" charset="-122"/>
                <a:ea typeface="楷体" panose="02010609060101010101" charset="-122"/>
                <a:cs typeface="微软雅黑" panose="020B0503020204020204" charset="-122"/>
              </a:rPr>
              <a:t>填列了非财政资金供养的车辆</a:t>
            </a:r>
            <a:r>
              <a:rPr b="1" dirty="0">
                <a:solidFill>
                  <a:srgbClr val="C00000"/>
                </a:solidFill>
                <a:latin typeface="楷体" panose="02010609060101010101" charset="-122"/>
                <a:ea typeface="楷体" panose="02010609060101010101" charset="-122"/>
                <a:cs typeface="微软雅黑" panose="020B0503020204020204" charset="-122"/>
              </a:rPr>
              <a:t>。</a:t>
            </a:r>
            <a:endParaRPr b="1" dirty="0">
              <a:solidFill>
                <a:srgbClr val="C00000"/>
              </a:solidFill>
              <a:latin typeface="楷体" panose="02010609060101010101" charset="-122"/>
              <a:ea typeface="楷体" panose="02010609060101010101" charset="-122"/>
              <a:cs typeface="微软雅黑" panose="020B0503020204020204" charset="-122"/>
            </a:endParaRPr>
          </a:p>
        </p:txBody>
      </p:sp>
      <p:sp>
        <p:nvSpPr>
          <p:cNvPr id="9" name="文本框 8"/>
          <p:cNvSpPr txBox="1"/>
          <p:nvPr>
            <p:custDataLst>
              <p:tags r:id="rId8"/>
            </p:custDataLst>
          </p:nvPr>
        </p:nvSpPr>
        <p:spPr>
          <a:xfrm>
            <a:off x="756285" y="2892266"/>
            <a:ext cx="3025616" cy="209074"/>
          </a:xfrm>
          <a:prstGeom prst="rect">
            <a:avLst/>
          </a:prstGeom>
          <a:noFill/>
        </p:spPr>
        <p:txBody>
          <a:bodyPr wrap="square" rtlCol="0">
            <a:noAutofit/>
          </a:bodyPr>
          <a:lstStyle/>
          <a:p>
            <a:pPr marL="342900" indent="-342900">
              <a:buFont typeface="Wingdings" panose="05000000000000000000" charset="0"/>
              <a:buChar char="Ø"/>
            </a:pPr>
            <a:r>
              <a:rPr lang="zh-CN" altLang="en-US" b="1">
                <a:solidFill>
                  <a:srgbClr val="274F95"/>
                </a:solidFill>
                <a:latin typeface="微软雅黑" panose="020B0503020204020204" charset="-122"/>
                <a:ea typeface="微软雅黑" panose="020B0503020204020204" charset="-122"/>
              </a:rPr>
              <a:t>问题</a:t>
            </a:r>
            <a:r>
              <a:rPr lang="en-US" altLang="zh-CN" b="1">
                <a:solidFill>
                  <a:srgbClr val="274F95"/>
                </a:solidFill>
                <a:latin typeface="微软雅黑" panose="020B0503020204020204" charset="-122"/>
                <a:ea typeface="微软雅黑" panose="020B0503020204020204" charset="-122"/>
              </a:rPr>
              <a:t>2</a:t>
            </a:r>
            <a:r>
              <a:rPr lang="zh-CN" altLang="en-US" b="1">
                <a:solidFill>
                  <a:srgbClr val="274F95"/>
                </a:solidFill>
                <a:latin typeface="微软雅黑" panose="020B0503020204020204" charset="-122"/>
                <a:ea typeface="微软雅黑" panose="020B0503020204020204" charset="-122"/>
              </a:rPr>
              <a:t>：</a:t>
            </a:r>
            <a:endParaRPr lang="zh-CN" altLang="en-US" b="1">
              <a:solidFill>
                <a:srgbClr val="274F95"/>
              </a:solidFill>
              <a:latin typeface="微软雅黑" panose="020B0503020204020204" charset="-122"/>
              <a:ea typeface="微软雅黑" panose="020B0503020204020204" charset="-122"/>
            </a:endParaRPr>
          </a:p>
        </p:txBody>
      </p:sp>
      <p:sp>
        <p:nvSpPr>
          <p:cNvPr id="13" name="文本框 12" descr="7b0a202020202262756c6c6574223a20227b5c2263617465676f727949645c223a31303030352c5c2274656d706c61746549645c223a32303233313437337d220a7d0a"/>
          <p:cNvSpPr txBox="1"/>
          <p:nvPr>
            <p:custDataLst>
              <p:tags r:id="rId9"/>
            </p:custDataLst>
          </p:nvPr>
        </p:nvSpPr>
        <p:spPr>
          <a:xfrm>
            <a:off x="795814" y="4224338"/>
            <a:ext cx="7741444" cy="641033"/>
          </a:xfrm>
          <a:prstGeom prst="rect">
            <a:avLst/>
          </a:prstGeom>
          <a:noFill/>
        </p:spPr>
        <p:txBody>
          <a:bodyPr wrap="square" rtlCol="0">
            <a:noAutofit/>
          </a:bodyPr>
          <a:lstStyle/>
          <a:p>
            <a:pPr indent="457200" fontAlgn="auto">
              <a:lnSpc>
                <a:spcPct val="150000"/>
              </a:lnSpc>
            </a:pPr>
            <a:r>
              <a:rPr lang="zh-CN" b="1" dirty="0">
                <a:solidFill>
                  <a:srgbClr val="C00000"/>
                </a:solidFill>
                <a:latin typeface="楷体" panose="02010609060101010101" charset="-122"/>
                <a:ea typeface="楷体" panose="02010609060101010101" charset="-122"/>
                <a:cs typeface="微软雅黑" panose="020B0503020204020204" charset="-122"/>
              </a:rPr>
              <a:t>各</a:t>
            </a:r>
            <a:r>
              <a:rPr b="1" dirty="0" err="1">
                <a:solidFill>
                  <a:srgbClr val="C00000"/>
                </a:solidFill>
                <a:latin typeface="楷体" panose="02010609060101010101" charset="-122"/>
                <a:ea typeface="楷体" panose="02010609060101010101" charset="-122"/>
                <a:cs typeface="微软雅黑" panose="020B0503020204020204" charset="-122"/>
              </a:rPr>
              <a:t>统计数出现极值。部分单位负担离退人员与社保机构负担离退人员重复填报。无执法执勤</a:t>
            </a:r>
            <a:r>
              <a:rPr lang="zh-CN" b="1" dirty="0">
                <a:solidFill>
                  <a:srgbClr val="C00000"/>
                </a:solidFill>
                <a:latin typeface="楷体" panose="02010609060101010101" charset="-122"/>
                <a:ea typeface="楷体" panose="02010609060101010101" charset="-122"/>
                <a:cs typeface="微软雅黑" panose="020B0503020204020204" charset="-122"/>
              </a:rPr>
              <a:t>单</a:t>
            </a:r>
            <a:r>
              <a:rPr b="1" dirty="0" err="1">
                <a:solidFill>
                  <a:srgbClr val="C00000"/>
                </a:solidFill>
                <a:latin typeface="楷体" panose="02010609060101010101" charset="-122"/>
                <a:ea typeface="楷体" panose="02010609060101010101" charset="-122"/>
                <a:cs typeface="微软雅黑" panose="020B0503020204020204" charset="-122"/>
              </a:rPr>
              <a:t>位填报执法执勤车辆</a:t>
            </a:r>
            <a:r>
              <a:rPr lang="zh-CN" b="1" dirty="0">
                <a:solidFill>
                  <a:srgbClr val="C00000"/>
                </a:solidFill>
                <a:latin typeface="楷体" panose="02010609060101010101" charset="-122"/>
                <a:ea typeface="楷体" panose="02010609060101010101" charset="-122"/>
                <a:cs typeface="微软雅黑" panose="020B0503020204020204" charset="-122"/>
              </a:rPr>
              <a:t>。</a:t>
            </a:r>
            <a:endParaRPr lang="zh-CN" b="1" dirty="0">
              <a:solidFill>
                <a:srgbClr val="C00000"/>
              </a:solidFill>
              <a:latin typeface="楷体" panose="02010609060101010101" charset="-122"/>
              <a:ea typeface="楷体" panose="02010609060101010101" charset="-122"/>
              <a:cs typeface="微软雅黑" panose="020B0503020204020204" charset="-122"/>
            </a:endParaRPr>
          </a:p>
        </p:txBody>
      </p:sp>
      <p:sp>
        <p:nvSpPr>
          <p:cNvPr id="14" name="文本框 13"/>
          <p:cNvSpPr txBox="1"/>
          <p:nvPr>
            <p:custDataLst>
              <p:tags r:id="rId10"/>
            </p:custDataLst>
          </p:nvPr>
        </p:nvSpPr>
        <p:spPr>
          <a:xfrm>
            <a:off x="795496" y="4015740"/>
            <a:ext cx="3025616" cy="209074"/>
          </a:xfrm>
          <a:prstGeom prst="rect">
            <a:avLst/>
          </a:prstGeom>
          <a:noFill/>
        </p:spPr>
        <p:txBody>
          <a:bodyPr wrap="square" rtlCol="0">
            <a:noAutofit/>
          </a:bodyPr>
          <a:lstStyle/>
          <a:p>
            <a:pPr marL="342900" indent="-342900">
              <a:buFont typeface="Wingdings" panose="05000000000000000000" charset="0"/>
              <a:buChar char="Ø"/>
            </a:pPr>
            <a:r>
              <a:rPr lang="zh-CN" altLang="en-US" b="1">
                <a:solidFill>
                  <a:srgbClr val="274F95"/>
                </a:solidFill>
                <a:latin typeface="微软雅黑" panose="020B0503020204020204" charset="-122"/>
                <a:ea typeface="微软雅黑" panose="020B0503020204020204" charset="-122"/>
              </a:rPr>
              <a:t>问题</a:t>
            </a:r>
            <a:r>
              <a:rPr lang="en-US" altLang="zh-CN" b="1">
                <a:solidFill>
                  <a:srgbClr val="274F95"/>
                </a:solidFill>
                <a:latin typeface="微软雅黑" panose="020B0503020204020204" charset="-122"/>
                <a:ea typeface="微软雅黑" panose="020B0503020204020204" charset="-122"/>
              </a:rPr>
              <a:t>3</a:t>
            </a:r>
            <a:r>
              <a:rPr lang="zh-CN" altLang="en-US" b="1">
                <a:solidFill>
                  <a:srgbClr val="274F95"/>
                </a:solidFill>
                <a:latin typeface="微软雅黑" panose="020B0503020204020204" charset="-122"/>
                <a:ea typeface="微软雅黑" panose="020B0503020204020204" charset="-122"/>
              </a:rPr>
              <a:t>：</a:t>
            </a:r>
            <a:endParaRPr lang="zh-CN" altLang="en-US" b="1">
              <a:solidFill>
                <a:srgbClr val="274F95"/>
              </a:solidFill>
              <a:latin typeface="微软雅黑" panose="020B0503020204020204" charset="-122"/>
              <a:ea typeface="微软雅黑" panose="020B0503020204020204" charset="-122"/>
            </a:endParaRPr>
          </a:p>
        </p:txBody>
      </p:sp>
      <p:sp>
        <p:nvSpPr>
          <p:cNvPr id="7" name="文本框 6"/>
          <p:cNvSpPr txBox="1"/>
          <p:nvPr>
            <p:custDataLst>
              <p:tags r:id="rId11"/>
            </p:custDataLst>
          </p:nvPr>
        </p:nvSpPr>
        <p:spPr>
          <a:xfrm>
            <a:off x="873601" y="5089525"/>
            <a:ext cx="3025616" cy="209074"/>
          </a:xfrm>
          <a:prstGeom prst="rect">
            <a:avLst/>
          </a:prstGeom>
          <a:noFill/>
        </p:spPr>
        <p:txBody>
          <a:bodyPr wrap="square" rtlCol="0">
            <a:noAutofit/>
          </a:bodyPr>
          <a:p>
            <a:pPr marL="342900" indent="-342900">
              <a:buFont typeface="Wingdings" panose="05000000000000000000" charset="0"/>
              <a:buChar char="Ø"/>
            </a:pPr>
            <a:r>
              <a:rPr lang="zh-CN" altLang="en-US" b="1">
                <a:solidFill>
                  <a:srgbClr val="274F95"/>
                </a:solidFill>
                <a:latin typeface="微软雅黑" panose="020B0503020204020204" charset="-122"/>
                <a:ea typeface="微软雅黑" panose="020B0503020204020204" charset="-122"/>
              </a:rPr>
              <a:t>问题</a:t>
            </a:r>
            <a:r>
              <a:rPr lang="en-US" altLang="zh-CN" b="1">
                <a:solidFill>
                  <a:srgbClr val="274F95"/>
                </a:solidFill>
                <a:latin typeface="微软雅黑" panose="020B0503020204020204" charset="-122"/>
                <a:ea typeface="微软雅黑" panose="020B0503020204020204" charset="-122"/>
              </a:rPr>
              <a:t>4</a:t>
            </a:r>
            <a:r>
              <a:rPr lang="zh-CN" altLang="en-US" b="1">
                <a:solidFill>
                  <a:srgbClr val="274F95"/>
                </a:solidFill>
                <a:latin typeface="微软雅黑" panose="020B0503020204020204" charset="-122"/>
                <a:ea typeface="微软雅黑" panose="020B0503020204020204" charset="-122"/>
              </a:rPr>
              <a:t>：</a:t>
            </a:r>
            <a:endParaRPr lang="zh-CN" altLang="en-US" b="1">
              <a:solidFill>
                <a:srgbClr val="274F95"/>
              </a:solidFill>
              <a:latin typeface="微软雅黑" panose="020B0503020204020204" charset="-122"/>
              <a:ea typeface="微软雅黑" panose="020B0503020204020204" charset="-122"/>
            </a:endParaRPr>
          </a:p>
        </p:txBody>
      </p:sp>
      <p:sp>
        <p:nvSpPr>
          <p:cNvPr id="10" name="文本框 9" descr="7b0a202020202262756c6c6574223a20227b5c2263617465676f727949645c223a31303030352c5c2274656d706c61746549645c223a32303233313437337d220a7d0a"/>
          <p:cNvSpPr txBox="1"/>
          <p:nvPr>
            <p:custDataLst>
              <p:tags r:id="rId12"/>
            </p:custDataLst>
          </p:nvPr>
        </p:nvSpPr>
        <p:spPr>
          <a:xfrm>
            <a:off x="795655" y="5429885"/>
            <a:ext cx="7914005" cy="641350"/>
          </a:xfrm>
          <a:prstGeom prst="rect">
            <a:avLst/>
          </a:prstGeom>
          <a:noFill/>
        </p:spPr>
        <p:txBody>
          <a:bodyPr wrap="square" rtlCol="0">
            <a:noAutofit/>
          </a:bodyPr>
          <a:p>
            <a:pPr indent="457200" fontAlgn="auto">
              <a:lnSpc>
                <a:spcPct val="150000"/>
              </a:lnSpc>
            </a:pPr>
            <a:r>
              <a:rPr lang="zh-CN" b="1" dirty="0">
                <a:solidFill>
                  <a:srgbClr val="C00000"/>
                </a:solidFill>
                <a:latin typeface="楷体" panose="02010609060101010101" charset="-122"/>
                <a:ea typeface="楷体" panose="02010609060101010101" charset="-122"/>
                <a:cs typeface="微软雅黑" panose="020B0503020204020204" charset="-122"/>
              </a:rPr>
              <a:t>漏填机关运行经费年初预算数。行政单位年初预算数填列在参公单位处。</a:t>
            </a:r>
            <a:endParaRPr lang="zh-CN" b="1" dirty="0">
              <a:solidFill>
                <a:srgbClr val="C00000"/>
              </a:solidFill>
              <a:latin typeface="楷体" panose="02010609060101010101" charset="-122"/>
              <a:ea typeface="楷体" panose="02010609060101010101" charset="-122"/>
              <a:cs typeface="微软雅黑" panose="020B0503020204020204" charset="-122"/>
            </a:endParaRPr>
          </a:p>
        </p:txBody>
      </p:sp>
    </p:spTree>
    <p:custDataLst>
      <p:tags r:id="rId13"/>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9069" y="1021080"/>
            <a:ext cx="4332923" cy="530225"/>
          </a:xfrm>
          <a:prstGeom prst="rect">
            <a:avLst/>
          </a:prstGeom>
        </p:spPr>
        <p:txBody>
          <a:bodyPr wrap="square">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algn="dist"/>
            <a:r>
              <a:rPr lang="zh-CN" altLang="en-US" sz="2400" dirty="0">
                <a:solidFill>
                  <a:srgbClr val="274F95"/>
                </a:solidFill>
                <a:cs typeface="+mn-ea"/>
                <a:sym typeface="+mn-lt"/>
              </a:rPr>
              <a:t>九、报表说明及报表说明附表</a:t>
            </a:r>
            <a:endParaRPr lang="zh-CN" altLang="en-US" sz="2400" dirty="0">
              <a:solidFill>
                <a:srgbClr val="274F95"/>
              </a:solidFill>
              <a:cs typeface="+mn-ea"/>
              <a:sym typeface="+mn-lt"/>
            </a:endParaRPr>
          </a:p>
        </p:txBody>
      </p:sp>
      <p:sp>
        <p:nvSpPr>
          <p:cNvPr id="3" name="矩形 2"/>
          <p:cNvSpPr/>
          <p:nvPr/>
        </p:nvSpPr>
        <p:spPr>
          <a:xfrm flipV="1">
            <a:off x="169069" y="1575911"/>
            <a:ext cx="4332923" cy="6429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350">
              <a:latin typeface="思源宋体 Heavy" panose="02020900000000000000" pitchFamily="18" charset="-122"/>
              <a:ea typeface="思源宋体 Heavy" panose="02020900000000000000" pitchFamily="18" charset="-122"/>
            </a:endParaRPr>
          </a:p>
        </p:txBody>
      </p:sp>
      <p:sp>
        <p:nvSpPr>
          <p:cNvPr id="6" name="文本框 5"/>
          <p:cNvSpPr txBox="1"/>
          <p:nvPr>
            <p:custDataLst>
              <p:tags r:id="rId2"/>
            </p:custDataLst>
          </p:nvPr>
        </p:nvSpPr>
        <p:spPr>
          <a:xfrm>
            <a:off x="4501991" y="2345055"/>
            <a:ext cx="845344" cy="320040"/>
          </a:xfrm>
          <a:prstGeom prst="rect">
            <a:avLst/>
          </a:prstGeom>
          <a:noFill/>
        </p:spPr>
        <p:txBody>
          <a:bodyPr wrap="square" rtlCol="0">
            <a:spAutoFit/>
          </a:bodyPr>
          <a:lstStyle/>
          <a:p>
            <a:pPr algn="ctr"/>
            <a:r>
              <a:rPr lang="en-US" altLang="zh-CN" sz="1500">
                <a:solidFill>
                  <a:schemeClr val="bg1"/>
                </a:solidFill>
              </a:rPr>
              <a:t>行为税</a:t>
            </a:r>
            <a:endParaRPr lang="en-US" altLang="zh-CN" sz="1500">
              <a:solidFill>
                <a:schemeClr val="bg1"/>
              </a:solidFill>
            </a:endParaRPr>
          </a:p>
        </p:txBody>
      </p:sp>
      <p:sp>
        <p:nvSpPr>
          <p:cNvPr id="31" name="文本框 30" descr="7b0a202020202262756c6c6574223a20227b5c2263617465676f727949645c223a31303030352c5c2274656d706c61746549645c223a32303233313437337d220a7d0a"/>
          <p:cNvSpPr txBox="1"/>
          <p:nvPr>
            <p:custDataLst>
              <p:tags r:id="rId3"/>
            </p:custDataLst>
          </p:nvPr>
        </p:nvSpPr>
        <p:spPr>
          <a:xfrm>
            <a:off x="873760" y="2251075"/>
            <a:ext cx="8079740" cy="917575"/>
          </a:xfrm>
          <a:prstGeom prst="rect">
            <a:avLst/>
          </a:prstGeom>
          <a:noFill/>
        </p:spPr>
        <p:txBody>
          <a:bodyPr wrap="square" rtlCol="0">
            <a:noAutofit/>
          </a:bodyPr>
          <a:lstStyle/>
          <a:p>
            <a:pPr indent="457200" fontAlgn="auto">
              <a:lnSpc>
                <a:spcPct val="150000"/>
              </a:lnSpc>
            </a:pPr>
            <a:r>
              <a:rPr b="1" dirty="0" err="1">
                <a:solidFill>
                  <a:srgbClr val="C00000"/>
                </a:solidFill>
                <a:latin typeface="楷体" panose="02010609060101010101" charset="-122"/>
                <a:ea typeface="楷体" panose="02010609060101010101" charset="-122"/>
                <a:cs typeface="微软雅黑" panose="020B0503020204020204" charset="-122"/>
              </a:rPr>
              <a:t>部分单位填报其他收入明细表的收入划分不规范。在其他收入中核算固定资产处置收入、</a:t>
            </a:r>
            <a:r>
              <a:rPr b="1" dirty="0" err="1" smtClean="0">
                <a:solidFill>
                  <a:srgbClr val="C00000"/>
                </a:solidFill>
                <a:latin typeface="楷体" panose="02010609060101010101" charset="-122"/>
                <a:ea typeface="楷体" panose="02010609060101010101" charset="-122"/>
                <a:cs typeface="微软雅黑" panose="020B0503020204020204" charset="-122"/>
              </a:rPr>
              <a:t>罚款收入</a:t>
            </a:r>
            <a:r>
              <a:rPr lang="zh-CN" altLang="en-US" b="1" dirty="0" smtClean="0">
                <a:solidFill>
                  <a:srgbClr val="C00000"/>
                </a:solidFill>
                <a:latin typeface="楷体" panose="02010609060101010101" charset="-122"/>
                <a:ea typeface="楷体" panose="02010609060101010101" charset="-122"/>
                <a:cs typeface="微软雅黑" panose="020B0503020204020204" charset="-122"/>
              </a:rPr>
              <a:t>，</a:t>
            </a:r>
            <a:r>
              <a:rPr b="1" dirty="0" smtClean="0">
                <a:solidFill>
                  <a:srgbClr val="C00000"/>
                </a:solidFill>
                <a:latin typeface="楷体" panose="02010609060101010101" charset="-122"/>
                <a:ea typeface="楷体" panose="02010609060101010101" charset="-122"/>
                <a:cs typeface="微软雅黑" panose="020B0503020204020204" charset="-122"/>
              </a:rPr>
              <a:t>此类均应该上缴财政</a:t>
            </a:r>
            <a:r>
              <a:rPr b="1" dirty="0">
                <a:solidFill>
                  <a:srgbClr val="C00000"/>
                </a:solidFill>
                <a:latin typeface="楷体" panose="02010609060101010101" charset="-122"/>
                <a:ea typeface="楷体" panose="02010609060101010101" charset="-122"/>
                <a:cs typeface="微软雅黑" panose="020B0503020204020204" charset="-122"/>
              </a:rPr>
              <a:t>：将利息收入、事业收入、非同级财政拨款收入-本级横向转拨财政款以及抚恤金等都计入“其他收入-其他”。利息收入填入非本级财政拨款。</a:t>
            </a:r>
            <a:r>
              <a:rPr lang="zh-CN" b="1" dirty="0">
                <a:solidFill>
                  <a:srgbClr val="C00000"/>
                </a:solidFill>
                <a:latin typeface="楷体" panose="02010609060101010101" charset="-122"/>
                <a:ea typeface="楷体" panose="02010609060101010101" charset="-122"/>
                <a:cs typeface="微软雅黑" panose="020B0503020204020204" charset="-122"/>
              </a:rPr>
              <a:t>行政单位存在捐赠收入、盘盈收入等。</a:t>
            </a:r>
            <a:endParaRPr lang="zh-CN" b="1" dirty="0">
              <a:solidFill>
                <a:srgbClr val="C00000"/>
              </a:solidFill>
              <a:latin typeface="楷体" panose="02010609060101010101" charset="-122"/>
              <a:ea typeface="楷体" panose="02010609060101010101" charset="-122"/>
              <a:cs typeface="微软雅黑" panose="020B0503020204020204" charset="-122"/>
            </a:endParaRPr>
          </a:p>
        </p:txBody>
      </p:sp>
      <p:pic>
        <p:nvPicPr>
          <p:cNvPr id="4" name="图片 3" descr="三角形_#333333_128_21596003"/>
          <p:cNvPicPr>
            <a:picLocks noChangeAspect="1"/>
          </p:cNvPicPr>
          <p:nvPr/>
        </p:nvPicPr>
        <p:blipFill>
          <a:blip r:embed="rId4"/>
          <a:stretch>
            <a:fillRect/>
          </a:stretch>
        </p:blipFill>
        <p:spPr>
          <a:xfrm rot="5400000">
            <a:off x="873443" y="1786414"/>
            <a:ext cx="435293" cy="435293"/>
          </a:xfrm>
          <a:prstGeom prst="rect">
            <a:avLst/>
          </a:prstGeom>
        </p:spPr>
      </p:pic>
      <p:sp>
        <p:nvSpPr>
          <p:cNvPr id="5" name="文本框 4"/>
          <p:cNvSpPr txBox="1"/>
          <p:nvPr>
            <p:custDataLst>
              <p:tags r:id="rId5"/>
            </p:custDataLst>
          </p:nvPr>
        </p:nvSpPr>
        <p:spPr>
          <a:xfrm>
            <a:off x="1308735" y="1865948"/>
            <a:ext cx="3048000" cy="384810"/>
          </a:xfrm>
          <a:prstGeom prst="rect">
            <a:avLst/>
          </a:prstGeom>
          <a:noFill/>
        </p:spPr>
        <p:txBody>
          <a:bodyPr wrap="square" rtlCol="0">
            <a:spAutoFit/>
          </a:bodyPr>
          <a:lstStyle/>
          <a:p>
            <a:r>
              <a:rPr lang="zh-CN" altLang="en-US" b="1">
                <a:solidFill>
                  <a:srgbClr val="274F95"/>
                </a:solidFill>
                <a:latin typeface="微软雅黑" panose="020B0503020204020204" charset="-122"/>
                <a:ea typeface="微软雅黑" panose="020B0503020204020204" charset="-122"/>
              </a:rPr>
              <a:t>问题</a:t>
            </a:r>
            <a:r>
              <a:rPr lang="en-US" altLang="zh-CN" b="1">
                <a:solidFill>
                  <a:srgbClr val="274F95"/>
                </a:solidFill>
                <a:latin typeface="微软雅黑" panose="020B0503020204020204" charset="-122"/>
                <a:ea typeface="微软雅黑" panose="020B0503020204020204" charset="-122"/>
              </a:rPr>
              <a:t>1</a:t>
            </a:r>
            <a:r>
              <a:rPr lang="zh-CN" altLang="en-US" b="1">
                <a:solidFill>
                  <a:srgbClr val="274F95"/>
                </a:solidFill>
                <a:latin typeface="微软雅黑" panose="020B0503020204020204" charset="-122"/>
                <a:ea typeface="微软雅黑" panose="020B0503020204020204" charset="-122"/>
              </a:rPr>
              <a:t>：</a:t>
            </a:r>
            <a:endParaRPr lang="zh-CN" altLang="en-US" b="1">
              <a:solidFill>
                <a:srgbClr val="274F95"/>
              </a:solidFill>
              <a:latin typeface="微软雅黑" panose="020B0503020204020204" charset="-122"/>
              <a:ea typeface="微软雅黑" panose="020B0503020204020204" charset="-122"/>
            </a:endParaRPr>
          </a:p>
        </p:txBody>
      </p:sp>
      <p:sp>
        <p:nvSpPr>
          <p:cNvPr id="8" name="文本框 7"/>
          <p:cNvSpPr txBox="1"/>
          <p:nvPr>
            <p:custDataLst>
              <p:tags r:id="rId6"/>
            </p:custDataLst>
          </p:nvPr>
        </p:nvSpPr>
        <p:spPr>
          <a:xfrm>
            <a:off x="4597241" y="4509611"/>
            <a:ext cx="845344" cy="320040"/>
          </a:xfrm>
          <a:prstGeom prst="rect">
            <a:avLst/>
          </a:prstGeom>
          <a:noFill/>
        </p:spPr>
        <p:txBody>
          <a:bodyPr wrap="square" rtlCol="0">
            <a:spAutoFit/>
          </a:bodyPr>
          <a:lstStyle/>
          <a:p>
            <a:pPr algn="ctr"/>
            <a:r>
              <a:rPr lang="en-US" altLang="zh-CN" sz="1500">
                <a:solidFill>
                  <a:schemeClr val="bg1"/>
                </a:solidFill>
              </a:rPr>
              <a:t>行为税</a:t>
            </a:r>
            <a:endParaRPr lang="en-US" altLang="zh-CN" sz="1500">
              <a:solidFill>
                <a:schemeClr val="bg1"/>
              </a:solidFill>
            </a:endParaRPr>
          </a:p>
        </p:txBody>
      </p:sp>
      <p:sp>
        <p:nvSpPr>
          <p:cNvPr id="9" name="文本框 8" descr="7b0a202020202262756c6c6574223a20227b5c2263617465676f727949645c223a31303030352c5c2274656d706c61746549645c223a32303233313437337d220a7d0a"/>
          <p:cNvSpPr txBox="1"/>
          <p:nvPr>
            <p:custDataLst>
              <p:tags r:id="rId7"/>
            </p:custDataLst>
          </p:nvPr>
        </p:nvSpPr>
        <p:spPr>
          <a:xfrm>
            <a:off x="873443" y="4662170"/>
            <a:ext cx="7799546" cy="772478"/>
          </a:xfrm>
          <a:prstGeom prst="rect">
            <a:avLst/>
          </a:prstGeom>
          <a:noFill/>
        </p:spPr>
        <p:txBody>
          <a:bodyPr wrap="square" rtlCol="0">
            <a:noAutofit/>
          </a:bodyPr>
          <a:lstStyle/>
          <a:p>
            <a:pPr indent="457200" fontAlgn="auto">
              <a:lnSpc>
                <a:spcPct val="150000"/>
              </a:lnSpc>
            </a:pPr>
            <a:r>
              <a:rPr lang="zh-CN" altLang="en-US" b="1">
                <a:solidFill>
                  <a:srgbClr val="C00000"/>
                </a:solidFill>
                <a:latin typeface="楷体" panose="02010609060101010101" charset="-122"/>
                <a:ea typeface="楷体" panose="02010609060101010101" charset="-122"/>
                <a:sym typeface="+mn-ea"/>
              </a:rPr>
              <a:t>预算结转结余、实物量上下年数据不衔接。</a:t>
            </a:r>
            <a:endParaRPr lang="zh-CN" b="1" dirty="0">
              <a:solidFill>
                <a:srgbClr val="C00000"/>
              </a:solidFill>
              <a:latin typeface="楷体" panose="02010609060101010101" charset="-122"/>
              <a:ea typeface="楷体" panose="02010609060101010101" charset="-122"/>
              <a:cs typeface="微软雅黑" panose="020B0503020204020204" charset="-122"/>
            </a:endParaRPr>
          </a:p>
        </p:txBody>
      </p:sp>
      <p:pic>
        <p:nvPicPr>
          <p:cNvPr id="10" name="图片 9" descr="三角形_#333333_128_21596003"/>
          <p:cNvPicPr>
            <a:picLocks noChangeAspect="1"/>
          </p:cNvPicPr>
          <p:nvPr>
            <p:custDataLst>
              <p:tags r:id="rId8"/>
            </p:custDataLst>
          </p:nvPr>
        </p:nvPicPr>
        <p:blipFill>
          <a:blip r:embed="rId4"/>
          <a:stretch>
            <a:fillRect/>
          </a:stretch>
        </p:blipFill>
        <p:spPr>
          <a:xfrm rot="5400000">
            <a:off x="873443" y="4226560"/>
            <a:ext cx="435293" cy="435293"/>
          </a:xfrm>
          <a:prstGeom prst="rect">
            <a:avLst/>
          </a:prstGeom>
        </p:spPr>
      </p:pic>
      <p:sp>
        <p:nvSpPr>
          <p:cNvPr id="11" name="文本框 10"/>
          <p:cNvSpPr txBox="1"/>
          <p:nvPr>
            <p:custDataLst>
              <p:tags r:id="rId9"/>
            </p:custDataLst>
          </p:nvPr>
        </p:nvSpPr>
        <p:spPr>
          <a:xfrm>
            <a:off x="1308735" y="4277519"/>
            <a:ext cx="3048000" cy="384810"/>
          </a:xfrm>
          <a:prstGeom prst="rect">
            <a:avLst/>
          </a:prstGeom>
          <a:noFill/>
        </p:spPr>
        <p:txBody>
          <a:bodyPr wrap="square" rtlCol="0">
            <a:spAutoFit/>
          </a:bodyPr>
          <a:lstStyle/>
          <a:p>
            <a:r>
              <a:rPr lang="zh-CN" altLang="en-US" b="1">
                <a:solidFill>
                  <a:srgbClr val="274F95"/>
                </a:solidFill>
                <a:latin typeface="微软雅黑" panose="020B0503020204020204" charset="-122"/>
                <a:ea typeface="微软雅黑" panose="020B0503020204020204" charset="-122"/>
              </a:rPr>
              <a:t>问题</a:t>
            </a:r>
            <a:r>
              <a:rPr lang="en-US" altLang="zh-CN" b="1">
                <a:solidFill>
                  <a:srgbClr val="274F95"/>
                </a:solidFill>
                <a:latin typeface="微软雅黑" panose="020B0503020204020204" charset="-122"/>
                <a:ea typeface="微软雅黑" panose="020B0503020204020204" charset="-122"/>
              </a:rPr>
              <a:t>2</a:t>
            </a:r>
            <a:r>
              <a:rPr lang="zh-CN" altLang="en-US" b="1">
                <a:solidFill>
                  <a:srgbClr val="274F95"/>
                </a:solidFill>
                <a:latin typeface="微软雅黑" panose="020B0503020204020204" charset="-122"/>
                <a:ea typeface="微软雅黑" panose="020B0503020204020204" charset="-122"/>
              </a:rPr>
              <a:t>：</a:t>
            </a:r>
            <a:endParaRPr lang="zh-CN" altLang="en-US" b="1">
              <a:solidFill>
                <a:srgbClr val="274F95"/>
              </a:solidFill>
              <a:latin typeface="微软雅黑" panose="020B0503020204020204" charset="-122"/>
              <a:ea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9069" y="1021080"/>
            <a:ext cx="4332923" cy="534035"/>
          </a:xfrm>
          <a:prstGeom prst="rect">
            <a:avLst/>
          </a:prstGeom>
        </p:spPr>
        <p:txBody>
          <a:bodyPr wrap="square">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algn="dist"/>
            <a:r>
              <a:rPr lang="zh-CN" altLang="en-US" sz="2400" dirty="0">
                <a:solidFill>
                  <a:srgbClr val="274F95"/>
                </a:solidFill>
                <a:cs typeface="+mn-ea"/>
                <a:sym typeface="+mn-lt"/>
              </a:rPr>
              <a:t>七、报表说明及报表说明附表</a:t>
            </a:r>
            <a:endParaRPr lang="zh-CN" altLang="en-US" sz="2400" dirty="0">
              <a:solidFill>
                <a:srgbClr val="274F95"/>
              </a:solidFill>
              <a:cs typeface="+mn-ea"/>
              <a:sym typeface="+mn-lt"/>
            </a:endParaRPr>
          </a:p>
        </p:txBody>
      </p:sp>
      <p:sp>
        <p:nvSpPr>
          <p:cNvPr id="3" name="矩形 2"/>
          <p:cNvSpPr/>
          <p:nvPr/>
        </p:nvSpPr>
        <p:spPr>
          <a:xfrm flipV="1">
            <a:off x="169069" y="1575911"/>
            <a:ext cx="4332923" cy="6429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350">
              <a:latin typeface="思源宋体 Heavy" panose="02020900000000000000" pitchFamily="18" charset="-122"/>
              <a:ea typeface="思源宋体 Heavy" panose="02020900000000000000" pitchFamily="18" charset="-122"/>
            </a:endParaRPr>
          </a:p>
        </p:txBody>
      </p:sp>
      <p:sp>
        <p:nvSpPr>
          <p:cNvPr id="6" name="文本框 5"/>
          <p:cNvSpPr txBox="1"/>
          <p:nvPr/>
        </p:nvSpPr>
        <p:spPr>
          <a:xfrm>
            <a:off x="4501991" y="2345055"/>
            <a:ext cx="845344" cy="320040"/>
          </a:xfrm>
          <a:prstGeom prst="rect">
            <a:avLst/>
          </a:prstGeom>
          <a:noFill/>
        </p:spPr>
        <p:txBody>
          <a:bodyPr wrap="square" rtlCol="0">
            <a:spAutoFit/>
          </a:bodyPr>
          <a:lstStyle/>
          <a:p>
            <a:pPr algn="ctr"/>
            <a:r>
              <a:rPr lang="en-US" altLang="zh-CN" sz="1500">
                <a:solidFill>
                  <a:schemeClr val="bg1"/>
                </a:solidFill>
              </a:rPr>
              <a:t>行为税</a:t>
            </a:r>
            <a:endParaRPr lang="en-US" altLang="zh-CN" sz="1500">
              <a:solidFill>
                <a:schemeClr val="bg1"/>
              </a:solidFill>
            </a:endParaRPr>
          </a:p>
        </p:txBody>
      </p:sp>
      <p:sp>
        <p:nvSpPr>
          <p:cNvPr id="31" name="文本框 30" descr="7b0a202020202262756c6c6574223a20227b5c2263617465676f727949645c223a31303030352c5c2274656d706c61746549645c223a32303233313437337d220a7d0a"/>
          <p:cNvSpPr txBox="1"/>
          <p:nvPr>
            <p:custDataLst>
              <p:tags r:id="rId2"/>
            </p:custDataLst>
          </p:nvPr>
        </p:nvSpPr>
        <p:spPr>
          <a:xfrm>
            <a:off x="873760" y="2124710"/>
            <a:ext cx="8079740" cy="917575"/>
          </a:xfrm>
          <a:prstGeom prst="rect">
            <a:avLst/>
          </a:prstGeom>
          <a:noFill/>
        </p:spPr>
        <p:txBody>
          <a:bodyPr wrap="square" rtlCol="0">
            <a:noAutofit/>
          </a:bodyPr>
          <a:lstStyle/>
          <a:p>
            <a:pPr indent="457200" fontAlgn="auto">
              <a:lnSpc>
                <a:spcPct val="150000"/>
              </a:lnSpc>
            </a:pPr>
            <a:r>
              <a:rPr b="1" dirty="0">
                <a:solidFill>
                  <a:srgbClr val="C00000"/>
                </a:solidFill>
                <a:latin typeface="楷体" panose="02010609060101010101" charset="-122"/>
                <a:ea typeface="楷体" panose="02010609060101010101" charset="-122"/>
                <a:cs typeface="楷体" panose="02010609060101010101" charset="-122"/>
              </a:rPr>
              <a:t>①</a:t>
            </a:r>
            <a:r>
              <a:rPr lang="zh-CN" b="1" dirty="0">
                <a:solidFill>
                  <a:srgbClr val="C00000"/>
                </a:solidFill>
                <a:latin typeface="楷体" panose="02010609060101010101" charset="-122"/>
                <a:ea typeface="楷体" panose="02010609060101010101" charset="-122"/>
                <a:cs typeface="微软雅黑" panose="020B0503020204020204" charset="-122"/>
              </a:rPr>
              <a:t>会计差错更正调整过大，随意调整年初结转结余，尤其是财政拨款结转结余</a:t>
            </a:r>
            <a:r>
              <a:rPr b="1" dirty="0">
                <a:solidFill>
                  <a:srgbClr val="C00000"/>
                </a:solidFill>
                <a:latin typeface="楷体" panose="02010609060101010101" charset="-122"/>
                <a:ea typeface="楷体" panose="02010609060101010101" charset="-122"/>
                <a:cs typeface="微软雅黑" panose="020B0503020204020204" charset="-122"/>
              </a:rPr>
              <a:t>。</a:t>
            </a:r>
            <a:endParaRPr b="1" dirty="0">
              <a:solidFill>
                <a:srgbClr val="C00000"/>
              </a:solidFill>
              <a:latin typeface="楷体" panose="02010609060101010101" charset="-122"/>
              <a:ea typeface="楷体" panose="02010609060101010101" charset="-122"/>
              <a:cs typeface="微软雅黑" panose="020B0503020204020204" charset="-122"/>
            </a:endParaRPr>
          </a:p>
          <a:p>
            <a:pPr indent="457200" fontAlgn="auto">
              <a:lnSpc>
                <a:spcPct val="150000"/>
              </a:lnSpc>
            </a:pPr>
            <a:r>
              <a:rPr b="1" dirty="0">
                <a:solidFill>
                  <a:srgbClr val="C00000"/>
                </a:solidFill>
                <a:latin typeface="楷体" panose="02010609060101010101" charset="-122"/>
                <a:ea typeface="楷体" panose="02010609060101010101" charset="-122"/>
                <a:cs typeface="微软雅黑" panose="020B0503020204020204" charset="-122"/>
              </a:rPr>
              <a:t>②</a:t>
            </a:r>
            <a:r>
              <a:rPr b="1" dirty="0">
                <a:solidFill>
                  <a:srgbClr val="C00000"/>
                </a:solidFill>
                <a:latin typeface="楷体" panose="02010609060101010101" charset="-122"/>
                <a:ea typeface="楷体" panose="02010609060101010101" charset="-122"/>
                <a:cs typeface="微软雅黑" panose="020B0503020204020204" charset="-122"/>
                <a:sym typeface="+mn-ea"/>
              </a:rPr>
              <a:t>单位内部调剂”</a:t>
            </a:r>
            <a:r>
              <a:rPr b="1" dirty="0" err="1">
                <a:solidFill>
                  <a:srgbClr val="C00000"/>
                </a:solidFill>
                <a:latin typeface="楷体" panose="02010609060101010101" charset="-122"/>
                <a:ea typeface="楷体" panose="02010609060101010101" charset="-122"/>
                <a:cs typeface="微软雅黑" panose="020B0503020204020204" charset="-122"/>
                <a:sym typeface="+mn-ea"/>
              </a:rPr>
              <a:t>合计行</a:t>
            </a:r>
            <a:r>
              <a:rPr lang="zh-CN" b="1" dirty="0" err="1">
                <a:solidFill>
                  <a:srgbClr val="C00000"/>
                </a:solidFill>
                <a:latin typeface="楷体" panose="02010609060101010101" charset="-122"/>
                <a:ea typeface="楷体" panose="02010609060101010101" charset="-122"/>
                <a:cs typeface="微软雅黑" panose="020B0503020204020204" charset="-122"/>
                <a:sym typeface="+mn-ea"/>
              </a:rPr>
              <a:t>不等</a:t>
            </a:r>
            <a:r>
              <a:rPr b="1" dirty="0" err="1">
                <a:solidFill>
                  <a:srgbClr val="C00000"/>
                </a:solidFill>
                <a:latin typeface="楷体" panose="02010609060101010101" charset="-122"/>
                <a:ea typeface="楷体" panose="02010609060101010101" charset="-122"/>
                <a:cs typeface="微软雅黑" panose="020B0503020204020204" charset="-122"/>
                <a:sym typeface="+mn-ea"/>
              </a:rPr>
              <a:t>零</a:t>
            </a:r>
            <a:r>
              <a:rPr b="1" dirty="0">
                <a:solidFill>
                  <a:srgbClr val="C00000"/>
                </a:solidFill>
                <a:latin typeface="楷体" panose="02010609060101010101" charset="-122"/>
                <a:ea typeface="楷体" panose="02010609060101010101" charset="-122"/>
                <a:cs typeface="微软雅黑" panose="020B0503020204020204" charset="-122"/>
                <a:sym typeface="+mn-ea"/>
              </a:rPr>
              <a:t>。“</a:t>
            </a:r>
            <a:r>
              <a:rPr b="1" dirty="0" err="1">
                <a:solidFill>
                  <a:srgbClr val="C00000"/>
                </a:solidFill>
                <a:latin typeface="楷体" panose="02010609060101010101" charset="-122"/>
                <a:ea typeface="楷体" panose="02010609060101010101" charset="-122"/>
                <a:cs typeface="微软雅黑" panose="020B0503020204020204" charset="-122"/>
                <a:sym typeface="+mn-ea"/>
              </a:rPr>
              <a:t>收回以前年度支出”填负数</a:t>
            </a:r>
            <a:r>
              <a:rPr b="1" dirty="0">
                <a:solidFill>
                  <a:srgbClr val="C00000"/>
                </a:solidFill>
                <a:latin typeface="楷体" panose="02010609060101010101" charset="-122"/>
                <a:ea typeface="楷体" panose="02010609060101010101" charset="-122"/>
                <a:cs typeface="微软雅黑" panose="020B0503020204020204" charset="-122"/>
                <a:sym typeface="+mn-ea"/>
              </a:rPr>
              <a:t>。</a:t>
            </a:r>
            <a:endParaRPr b="1" dirty="0">
              <a:solidFill>
                <a:srgbClr val="C00000"/>
              </a:solidFill>
              <a:latin typeface="楷体" panose="02010609060101010101" charset="-122"/>
              <a:ea typeface="楷体" panose="02010609060101010101" charset="-122"/>
              <a:cs typeface="微软雅黑" panose="020B0503020204020204" charset="-122"/>
              <a:sym typeface="+mn-ea"/>
            </a:endParaRPr>
          </a:p>
          <a:p>
            <a:pPr indent="457200" fontAlgn="auto">
              <a:lnSpc>
                <a:spcPct val="150000"/>
              </a:lnSpc>
            </a:pPr>
            <a:r>
              <a:rPr b="1" dirty="0">
                <a:solidFill>
                  <a:srgbClr val="C00000"/>
                </a:solidFill>
                <a:latin typeface="楷体" panose="02010609060101010101" charset="-122"/>
                <a:ea typeface="楷体" panose="02010609060101010101" charset="-122"/>
                <a:cs typeface="楷体" panose="02010609060101010101" charset="-122"/>
                <a:sym typeface="+mn-ea"/>
              </a:rPr>
              <a:t>③</a:t>
            </a:r>
            <a:r>
              <a:rPr lang="zh-CN" b="1" dirty="0">
                <a:solidFill>
                  <a:srgbClr val="C00000"/>
                </a:solidFill>
                <a:latin typeface="楷体" panose="02010609060101010101" charset="-122"/>
                <a:ea typeface="楷体" panose="02010609060101010101" charset="-122"/>
                <a:cs typeface="仿宋_GB2312" panose="02010609030101010101" charset="-122"/>
              </a:rPr>
              <a:t>归集调入不等于归集调出。规范上下级单位资金调入、调出填报。</a:t>
            </a:r>
            <a:endParaRPr lang="zh-CN" b="1" dirty="0">
              <a:solidFill>
                <a:srgbClr val="C00000"/>
              </a:solidFill>
              <a:latin typeface="楷体" panose="02010609060101010101" charset="-122"/>
              <a:ea typeface="楷体" panose="02010609060101010101" charset="-122"/>
              <a:cs typeface="仿宋_GB2312" panose="02010609030101010101" charset="-122"/>
            </a:endParaRPr>
          </a:p>
          <a:p>
            <a:pPr indent="457200" fontAlgn="auto">
              <a:lnSpc>
                <a:spcPct val="150000"/>
              </a:lnSpc>
            </a:pPr>
            <a:r>
              <a:rPr lang="zh-CN" b="1" dirty="0">
                <a:solidFill>
                  <a:srgbClr val="C00000"/>
                </a:solidFill>
                <a:latin typeface="楷体" panose="02010609060101010101" charset="-122"/>
                <a:ea typeface="楷体" panose="02010609060101010101" charset="-122"/>
                <a:cs typeface="仿宋_GB2312" panose="02010609030101010101" charset="-122"/>
              </a:rPr>
              <a:t>④其他列填报不规范，备注不详细。</a:t>
            </a:r>
            <a:endParaRPr lang="zh-CN" b="1" dirty="0">
              <a:solidFill>
                <a:srgbClr val="C00000"/>
              </a:solidFill>
              <a:latin typeface="楷体" panose="02010609060101010101" charset="-122"/>
              <a:ea typeface="楷体" panose="02010609060101010101" charset="-122"/>
              <a:cs typeface="仿宋_GB2312" panose="02010609030101010101" charset="-122"/>
            </a:endParaRPr>
          </a:p>
        </p:txBody>
      </p:sp>
      <p:pic>
        <p:nvPicPr>
          <p:cNvPr id="4" name="图片 3" descr="三角形_#333333_128_21596003"/>
          <p:cNvPicPr>
            <a:picLocks noChangeAspect="1"/>
          </p:cNvPicPr>
          <p:nvPr/>
        </p:nvPicPr>
        <p:blipFill>
          <a:blip r:embed="rId3"/>
          <a:stretch>
            <a:fillRect/>
          </a:stretch>
        </p:blipFill>
        <p:spPr>
          <a:xfrm rot="5400000">
            <a:off x="873443" y="1786414"/>
            <a:ext cx="435293" cy="435293"/>
          </a:xfrm>
          <a:prstGeom prst="rect">
            <a:avLst/>
          </a:prstGeom>
        </p:spPr>
      </p:pic>
      <p:sp>
        <p:nvSpPr>
          <p:cNvPr id="5" name="文本框 4"/>
          <p:cNvSpPr txBox="1"/>
          <p:nvPr/>
        </p:nvSpPr>
        <p:spPr>
          <a:xfrm>
            <a:off x="1308735" y="1865948"/>
            <a:ext cx="3048000" cy="384810"/>
          </a:xfrm>
          <a:prstGeom prst="rect">
            <a:avLst/>
          </a:prstGeom>
          <a:noFill/>
        </p:spPr>
        <p:txBody>
          <a:bodyPr wrap="square" rtlCol="0">
            <a:spAutoFit/>
          </a:bodyPr>
          <a:lstStyle/>
          <a:p>
            <a:r>
              <a:rPr lang="zh-CN" altLang="en-US" b="1">
                <a:solidFill>
                  <a:srgbClr val="274F95"/>
                </a:solidFill>
                <a:latin typeface="微软雅黑" panose="020B0503020204020204" charset="-122"/>
                <a:ea typeface="微软雅黑" panose="020B0503020204020204" charset="-122"/>
              </a:rPr>
              <a:t>问题</a:t>
            </a:r>
            <a:r>
              <a:rPr lang="en-US" altLang="zh-CN" b="1">
                <a:solidFill>
                  <a:srgbClr val="274F95"/>
                </a:solidFill>
                <a:latin typeface="微软雅黑" panose="020B0503020204020204" charset="-122"/>
                <a:ea typeface="微软雅黑" panose="020B0503020204020204" charset="-122"/>
              </a:rPr>
              <a:t>3</a:t>
            </a:r>
            <a:r>
              <a:rPr lang="zh-CN" altLang="en-US" b="1">
                <a:solidFill>
                  <a:srgbClr val="274F95"/>
                </a:solidFill>
                <a:latin typeface="微软雅黑" panose="020B0503020204020204" charset="-122"/>
                <a:ea typeface="微软雅黑" panose="020B0503020204020204" charset="-122"/>
              </a:rPr>
              <a:t>：</a:t>
            </a:r>
            <a:endParaRPr lang="zh-CN" altLang="en-US" b="1">
              <a:solidFill>
                <a:srgbClr val="274F95"/>
              </a:solidFill>
              <a:latin typeface="微软雅黑" panose="020B0503020204020204" charset="-122"/>
              <a:ea typeface="微软雅黑" panose="020B0503020204020204" charset="-122"/>
            </a:endParaRPr>
          </a:p>
        </p:txBody>
      </p:sp>
      <p:sp>
        <p:nvSpPr>
          <p:cNvPr id="8" name="文本框 7"/>
          <p:cNvSpPr txBox="1"/>
          <p:nvPr>
            <p:custDataLst>
              <p:tags r:id="rId4"/>
            </p:custDataLst>
          </p:nvPr>
        </p:nvSpPr>
        <p:spPr>
          <a:xfrm>
            <a:off x="4597241" y="4509611"/>
            <a:ext cx="845344" cy="320040"/>
          </a:xfrm>
          <a:prstGeom prst="rect">
            <a:avLst/>
          </a:prstGeom>
          <a:noFill/>
        </p:spPr>
        <p:txBody>
          <a:bodyPr wrap="square" rtlCol="0">
            <a:spAutoFit/>
          </a:bodyPr>
          <a:lstStyle/>
          <a:p>
            <a:pPr algn="ctr"/>
            <a:r>
              <a:rPr lang="en-US" altLang="zh-CN" sz="1500">
                <a:solidFill>
                  <a:schemeClr val="bg1"/>
                </a:solidFill>
              </a:rPr>
              <a:t>行为税</a:t>
            </a:r>
            <a:endParaRPr lang="en-US" altLang="zh-CN" sz="1500">
              <a:solidFill>
                <a:schemeClr val="bg1"/>
              </a:solidFill>
            </a:endParaRPr>
          </a:p>
        </p:txBody>
      </p:sp>
      <p:sp>
        <p:nvSpPr>
          <p:cNvPr id="9" name="文本框 8" descr="7b0a202020202262756c6c6574223a20227b5c2263617465676f727949645c223a31303030352c5c2274656d706c61746549645c223a32303233313437337d220a7d0a"/>
          <p:cNvSpPr txBox="1"/>
          <p:nvPr>
            <p:custDataLst>
              <p:tags r:id="rId5"/>
            </p:custDataLst>
          </p:nvPr>
        </p:nvSpPr>
        <p:spPr>
          <a:xfrm>
            <a:off x="873443" y="4662170"/>
            <a:ext cx="7799546" cy="772478"/>
          </a:xfrm>
          <a:prstGeom prst="rect">
            <a:avLst/>
          </a:prstGeom>
          <a:noFill/>
        </p:spPr>
        <p:txBody>
          <a:bodyPr wrap="square" rtlCol="0">
            <a:noAutofit/>
          </a:bodyPr>
          <a:lstStyle/>
          <a:p>
            <a:pPr indent="457200" fontAlgn="auto">
              <a:lnSpc>
                <a:spcPct val="150000"/>
              </a:lnSpc>
            </a:pPr>
            <a:endParaRPr b="1" dirty="0">
              <a:solidFill>
                <a:srgbClr val="C00000"/>
              </a:solidFill>
              <a:latin typeface="楷体" panose="02010609060101010101" charset="-122"/>
              <a:ea typeface="楷体" panose="02010609060101010101" charset="-122"/>
              <a:cs typeface="微软雅黑" panose="020B0503020204020204" charset="-122"/>
            </a:endParaRPr>
          </a:p>
          <a:p>
            <a:pPr indent="457200" fontAlgn="auto">
              <a:lnSpc>
                <a:spcPct val="150000"/>
              </a:lnSpc>
            </a:pPr>
            <a:endParaRPr lang="zh-CN" b="1" dirty="0">
              <a:solidFill>
                <a:srgbClr val="C00000"/>
              </a:solidFill>
              <a:latin typeface="楷体" panose="02010609060101010101" charset="-122"/>
              <a:ea typeface="楷体" panose="02010609060101010101" charset="-122"/>
              <a:cs typeface="微软雅黑" panose="020B0503020204020204" charset="-122"/>
            </a:endParaRPr>
          </a:p>
        </p:txBody>
      </p:sp>
    </p:spTree>
    <p:custDataLst>
      <p:tags r:id="rId6"/>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93019" y="1234440"/>
            <a:ext cx="7357586" cy="457200"/>
          </a:xfrm>
          <a:prstGeom prst="rect">
            <a:avLst/>
          </a:prstGeom>
          <a:noFill/>
        </p:spPr>
        <p:txBody>
          <a:bodyPr wrap="square" rtlCol="0">
            <a:spAutoFit/>
          </a:bodyPr>
          <a:lstStyle/>
          <a:p>
            <a:r>
              <a:rPr lang="zh-CN" altLang="en-US" sz="2400">
                <a:solidFill>
                  <a:srgbClr val="274F95"/>
                </a:solidFill>
              </a:rPr>
              <a:t>事业单位主要收入和会计科目、决算报表对应</a:t>
            </a:r>
            <a:endParaRPr lang="zh-CN" altLang="en-US" sz="2400">
              <a:solidFill>
                <a:srgbClr val="274F95"/>
              </a:solidFill>
            </a:endParaRPr>
          </a:p>
        </p:txBody>
      </p:sp>
      <p:graphicFrame>
        <p:nvGraphicFramePr>
          <p:cNvPr id="5" name="表格 4"/>
          <p:cNvGraphicFramePr/>
          <p:nvPr/>
        </p:nvGraphicFramePr>
        <p:xfrm>
          <a:off x="350044" y="1681328"/>
          <a:ext cx="8458200" cy="4594225"/>
        </p:xfrm>
        <a:graphic>
          <a:graphicData uri="http://schemas.openxmlformats.org/drawingml/2006/table">
            <a:tbl>
              <a:tblPr/>
              <a:tblGrid>
                <a:gridCol w="3146425"/>
                <a:gridCol w="2430780"/>
                <a:gridCol w="2880995"/>
              </a:tblGrid>
              <a:tr h="456565">
                <a:tc>
                  <a:txBody>
                    <a:bodyPr/>
                    <a:lstStyle/>
                    <a:p>
                      <a:pPr indent="0" algn="ctr">
                        <a:lnSpc>
                          <a:spcPct val="120000"/>
                        </a:lnSpc>
                        <a:spcBef>
                          <a:spcPts val="0"/>
                        </a:spcBef>
                        <a:spcAft>
                          <a:spcPts val="0"/>
                        </a:spcAft>
                        <a:buNone/>
                      </a:pPr>
                      <a:r>
                        <a:rPr lang="zh-CN" sz="1350" b="1" spc="130" dirty="0">
                          <a:solidFill>
                            <a:srgbClr val="FFFFFF"/>
                          </a:solidFill>
                          <a:latin typeface="Arial" panose="020B0604020202020204" pitchFamily="34" charset="0"/>
                          <a:ea typeface="微软雅黑" panose="020B0503020204020204" charset="-52"/>
                        </a:rPr>
                        <a:t>资金来源</a:t>
                      </a:r>
                      <a:endParaRPr lang="zh-CN" sz="1350" b="1" spc="130" dirty="0">
                        <a:solidFill>
                          <a:srgbClr val="FFFFFF"/>
                        </a:solidFill>
                        <a:latin typeface="Arial" panose="020B0604020202020204" pitchFamily="34" charset="0"/>
                        <a:ea typeface="微软雅黑" panose="020B0503020204020204" charset="-52"/>
                      </a:endParaRPr>
                    </a:p>
                  </a:txBody>
                  <a:tcPr marL="133350" marR="133350" marT="80962" marB="80962" anchor="ctr">
                    <a:lnL w="12700">
                      <a:solidFill>
                        <a:schemeClr val="tx1"/>
                      </a:solidFill>
                      <a:prstDash val="solid"/>
                    </a:lnL>
                    <a:lnR w="12700">
                      <a:solidFill>
                        <a:schemeClr val="tx1"/>
                      </a:solidFill>
                      <a:prstDash val="sysDash"/>
                    </a:lnR>
                    <a:lnT w="12700">
                      <a:solidFill>
                        <a:schemeClr val="tx1"/>
                      </a:solidFill>
                      <a:prstDash val="solid"/>
                    </a:lnT>
                    <a:lnB w="12700" cap="flat" cmpd="sng">
                      <a:solidFill>
                        <a:schemeClr val="tx1"/>
                      </a:solidFill>
                      <a:prstDash val="sysDash"/>
                      <a:headEnd type="none" w="med" len="med"/>
                      <a:tailEnd type="none" w="med" len="med"/>
                    </a:lnB>
                    <a:lnTlToBr>
                      <a:noFill/>
                    </a:lnTlToBr>
                    <a:lnBlToTr>
                      <a:noFill/>
                    </a:lnBlToTr>
                    <a:solidFill>
                      <a:srgbClr val="274F95"/>
                    </a:solidFill>
                  </a:tcPr>
                </a:tc>
                <a:tc>
                  <a:txBody>
                    <a:bodyPr/>
                    <a:lstStyle/>
                    <a:p>
                      <a:pPr indent="0" algn="ctr">
                        <a:lnSpc>
                          <a:spcPct val="120000"/>
                        </a:lnSpc>
                        <a:spcBef>
                          <a:spcPts val="0"/>
                        </a:spcBef>
                        <a:spcAft>
                          <a:spcPts val="0"/>
                        </a:spcAft>
                        <a:buNone/>
                      </a:pPr>
                      <a:r>
                        <a:rPr lang="zh-CN" sz="1350" b="1" spc="130">
                          <a:solidFill>
                            <a:srgbClr val="FFFFFF"/>
                          </a:solidFill>
                          <a:latin typeface="Arial" panose="020B0604020202020204" pitchFamily="34" charset="0"/>
                          <a:ea typeface="微软雅黑" panose="020B0503020204020204" charset="-52"/>
                        </a:rPr>
                        <a:t>预算会计科目</a:t>
                      </a:r>
                      <a:endParaRPr lang="zh-CN" altLang="en-US" sz="1350" b="1" spc="130">
                        <a:solidFill>
                          <a:srgbClr val="FFFFFF"/>
                        </a:solidFill>
                        <a:latin typeface="Arial" panose="020B0604020202020204" pitchFamily="34" charset="0"/>
                        <a:ea typeface="微软雅黑" panose="020B0503020204020204" charset="-52"/>
                      </a:endParaRPr>
                    </a:p>
                  </a:txBody>
                  <a:tcPr marL="133350" marR="133350" marT="80962" marB="80962" anchor="ctr">
                    <a:lnL w="12700">
                      <a:solidFill>
                        <a:schemeClr val="tx1"/>
                      </a:solidFill>
                      <a:prstDash val="sysDash"/>
                    </a:lnL>
                    <a:lnR w="12700">
                      <a:solidFill>
                        <a:schemeClr val="tx1"/>
                      </a:solidFill>
                      <a:prstDash val="sysDash"/>
                    </a:lnR>
                    <a:lnT w="12700">
                      <a:solidFill>
                        <a:schemeClr val="tx1"/>
                      </a:solidFill>
                      <a:prstDash val="solid"/>
                    </a:lnT>
                    <a:lnB w="12700" cap="flat" cmpd="sng">
                      <a:solidFill>
                        <a:schemeClr val="tx1"/>
                      </a:solidFill>
                      <a:prstDash val="sysDash"/>
                      <a:headEnd type="none" w="med" len="med"/>
                      <a:tailEnd type="none" w="med" len="med"/>
                    </a:lnB>
                    <a:lnTlToBr>
                      <a:noFill/>
                    </a:lnTlToBr>
                    <a:lnBlToTr>
                      <a:noFill/>
                    </a:lnBlToTr>
                    <a:solidFill>
                      <a:srgbClr val="274F95"/>
                    </a:solidFill>
                  </a:tcPr>
                </a:tc>
                <a:tc>
                  <a:txBody>
                    <a:bodyPr/>
                    <a:lstStyle/>
                    <a:p>
                      <a:pPr indent="0" algn="ctr">
                        <a:lnSpc>
                          <a:spcPct val="120000"/>
                        </a:lnSpc>
                        <a:spcBef>
                          <a:spcPts val="0"/>
                        </a:spcBef>
                        <a:spcAft>
                          <a:spcPts val="0"/>
                        </a:spcAft>
                        <a:buNone/>
                      </a:pPr>
                      <a:r>
                        <a:rPr lang="zh-CN" sz="1350" b="1" spc="130">
                          <a:solidFill>
                            <a:srgbClr val="FFFFFF"/>
                          </a:solidFill>
                          <a:latin typeface="Arial" panose="020B0604020202020204" pitchFamily="34" charset="0"/>
                          <a:ea typeface="微软雅黑" panose="020B0503020204020204" charset="-52"/>
                        </a:rPr>
                        <a:t>部门决算报表</a:t>
                      </a:r>
                      <a:endParaRPr lang="zh-CN" altLang="en-US" sz="1350" b="1" spc="130">
                        <a:solidFill>
                          <a:srgbClr val="FFFFFF"/>
                        </a:solidFill>
                        <a:latin typeface="Arial" panose="020B0604020202020204" pitchFamily="34" charset="0"/>
                        <a:ea typeface="微软雅黑" panose="020B0503020204020204" charset="-52"/>
                      </a:endParaRPr>
                    </a:p>
                  </a:txBody>
                  <a:tcPr marL="133350" marR="133350" marT="80962" marB="80962" anchor="ctr">
                    <a:lnL w="12700">
                      <a:solidFill>
                        <a:schemeClr val="tx1"/>
                      </a:solidFill>
                      <a:prstDash val="sysDash"/>
                    </a:lnL>
                    <a:lnR w="12700">
                      <a:solidFill>
                        <a:schemeClr val="tx1"/>
                      </a:solidFill>
                      <a:prstDash val="solid"/>
                    </a:lnR>
                    <a:lnT w="12700">
                      <a:solidFill>
                        <a:schemeClr val="tx1"/>
                      </a:solidFill>
                      <a:prstDash val="solid"/>
                    </a:lnT>
                    <a:lnB w="12700" cap="flat" cmpd="sng">
                      <a:solidFill>
                        <a:schemeClr val="tx1"/>
                      </a:solidFill>
                      <a:prstDash val="sysDash"/>
                      <a:headEnd type="none" w="med" len="med"/>
                      <a:tailEnd type="none" w="med" len="med"/>
                    </a:lnB>
                    <a:lnTlToBr>
                      <a:noFill/>
                    </a:lnTlToBr>
                    <a:lnBlToTr>
                      <a:noFill/>
                    </a:lnBlToTr>
                    <a:solidFill>
                      <a:srgbClr val="274F95"/>
                    </a:solidFill>
                  </a:tcPr>
                </a:tc>
              </a:tr>
              <a:tr h="425450">
                <a:tc>
                  <a:txBody>
                    <a:bodyPr/>
                    <a:lstStyle/>
                    <a:p>
                      <a:pPr indent="0" algn="l">
                        <a:lnSpc>
                          <a:spcPct val="120000"/>
                        </a:lnSpc>
                        <a:spcBef>
                          <a:spcPts val="0"/>
                        </a:spcBef>
                        <a:spcAft>
                          <a:spcPts val="0"/>
                        </a:spcAft>
                        <a:buNone/>
                      </a:pPr>
                      <a:r>
                        <a:rPr lang="zh-CN" sz="1200" b="1" spc="120">
                          <a:solidFill>
                            <a:srgbClr val="000000"/>
                          </a:solidFill>
                          <a:latin typeface="楷体" panose="02010609060101010101" charset="-122"/>
                          <a:ea typeface="楷体" panose="02010609060101010101" charset="-122"/>
                        </a:rPr>
                        <a:t>事业收入</a:t>
                      </a:r>
                      <a:endParaRPr lang="zh-CN" sz="1200" b="1" spc="120">
                        <a:solidFill>
                          <a:srgbClr val="000000"/>
                        </a:solidFill>
                        <a:latin typeface="楷体" panose="02010609060101010101" charset="-122"/>
                        <a:ea typeface="楷体" panose="02010609060101010101" charset="-122"/>
                      </a:endParaRPr>
                    </a:p>
                  </a:txBody>
                  <a:tcPr marL="133350" marR="133350" marT="80962" marB="80962" anchor="ctr">
                    <a:lnL w="12700">
                      <a:solidFill>
                        <a:schemeClr val="tx1"/>
                      </a:solidFill>
                      <a:prstDash val="solid"/>
                    </a:lnL>
                    <a:lnR w="12700" cap="flat" cmpd="sng">
                      <a:solidFill>
                        <a:schemeClr val="tx1"/>
                      </a:solidFill>
                      <a:prstDash val="sysDash"/>
                      <a:headEnd type="none" w="med" len="med"/>
                      <a:tailEnd type="none" w="med" len="med"/>
                    </a:lnR>
                    <a:lnT w="12700" cap="flat" cmpd="sng">
                      <a:solidFill>
                        <a:schemeClr val="tx1"/>
                      </a:solidFill>
                      <a:prstDash val="sysDash"/>
                      <a:headEnd type="none" w="med" len="med"/>
                      <a:tailEnd type="none" w="med" len="med"/>
                    </a:lnT>
                    <a:lnB w="12700" cap="flat" cmpd="sng">
                      <a:solidFill>
                        <a:schemeClr val="tx1"/>
                      </a:solidFill>
                      <a:prstDash val="sysDash"/>
                      <a:headEnd type="none" w="med" len="med"/>
                      <a:tailEnd type="none" w="med" len="med"/>
                    </a:lnB>
                    <a:lnTlToBr>
                      <a:noFill/>
                    </a:lnTlToBr>
                    <a:lnBlToTr>
                      <a:noFill/>
                    </a:lnBlToTr>
                    <a:solidFill>
                      <a:srgbClr val="FFFFFF"/>
                    </a:solidFill>
                  </a:tcPr>
                </a:tc>
                <a:tc rowSpan="2">
                  <a:txBody>
                    <a:bodyPr/>
                    <a:lstStyle/>
                    <a:p>
                      <a:pPr indent="0" algn="l">
                        <a:lnSpc>
                          <a:spcPct val="120000"/>
                        </a:lnSpc>
                        <a:spcBef>
                          <a:spcPts val="0"/>
                        </a:spcBef>
                        <a:spcAft>
                          <a:spcPts val="0"/>
                        </a:spcAft>
                        <a:buNone/>
                      </a:pPr>
                      <a:r>
                        <a:rPr lang="zh-CN" sz="1200" b="1" spc="120">
                          <a:solidFill>
                            <a:srgbClr val="000000"/>
                          </a:solidFill>
                          <a:latin typeface="楷体" panose="02010609060101010101" charset="-122"/>
                          <a:ea typeface="楷体" panose="02010609060101010101" charset="-122"/>
                        </a:rPr>
                        <a:t>事业预算收入</a:t>
                      </a:r>
                      <a:endParaRPr lang="zh-CN" altLang="en-US" sz="1200" b="1" spc="120">
                        <a:solidFill>
                          <a:srgbClr val="000000"/>
                        </a:solidFill>
                        <a:latin typeface="楷体" panose="02010609060101010101" charset="-122"/>
                        <a:ea typeface="楷体" panose="02010609060101010101" charset="-122"/>
                      </a:endParaRPr>
                    </a:p>
                  </a:txBody>
                  <a:tcPr marL="133350" marR="133350" marT="80962" marB="80962" anchor="ctr">
                    <a:lnL w="12700" cap="flat" cmpd="sng">
                      <a:solidFill>
                        <a:schemeClr val="tx1"/>
                      </a:solidFill>
                      <a:prstDash val="sysDash"/>
                      <a:headEnd type="none" w="med" len="med"/>
                      <a:tailEnd type="none" w="med" len="med"/>
                    </a:lnL>
                    <a:lnR w="12700" cap="flat" cmpd="sng">
                      <a:solidFill>
                        <a:schemeClr val="tx1"/>
                      </a:solidFill>
                      <a:prstDash val="sysDash"/>
                      <a:headEnd type="none" w="med" len="med"/>
                      <a:tailEnd type="none" w="med" len="med"/>
                    </a:lnR>
                    <a:lnT w="12700" cap="flat" cmpd="sng">
                      <a:solidFill>
                        <a:schemeClr val="tx1"/>
                      </a:solidFill>
                      <a:prstDash val="sysDash"/>
                      <a:headEnd type="none" w="med" len="med"/>
                      <a:tailEnd type="none" w="med" len="med"/>
                    </a:lnT>
                    <a:lnB w="12700" cap="flat" cmpd="sng">
                      <a:solidFill>
                        <a:schemeClr val="tx1"/>
                      </a:solidFill>
                      <a:prstDash val="sysDash"/>
                      <a:headEnd type="none" w="med" len="med"/>
                      <a:tailEnd type="none" w="med" len="med"/>
                    </a:lnB>
                    <a:lnTlToBr>
                      <a:noFill/>
                    </a:lnTlToBr>
                    <a:lnBlToTr>
                      <a:noFill/>
                    </a:lnBlToTr>
                    <a:solidFill>
                      <a:srgbClr val="FFFFFF"/>
                    </a:solidFill>
                  </a:tcPr>
                </a:tc>
                <a:tc rowSpan="2">
                  <a:txBody>
                    <a:bodyPr/>
                    <a:lstStyle/>
                    <a:p>
                      <a:pPr indent="0" algn="l">
                        <a:lnSpc>
                          <a:spcPct val="120000"/>
                        </a:lnSpc>
                        <a:spcBef>
                          <a:spcPts val="0"/>
                        </a:spcBef>
                        <a:spcAft>
                          <a:spcPts val="0"/>
                        </a:spcAft>
                        <a:buNone/>
                      </a:pPr>
                      <a:r>
                        <a:rPr lang="zh-CN" sz="1200" b="1" spc="120">
                          <a:solidFill>
                            <a:srgbClr val="000000"/>
                          </a:solidFill>
                          <a:latin typeface="楷体" panose="02010609060101010101" charset="-122"/>
                          <a:ea typeface="楷体" panose="02010609060101010101" charset="-122"/>
                        </a:rPr>
                        <a:t>事业收入</a:t>
                      </a:r>
                      <a:endParaRPr lang="zh-CN" altLang="en-US" sz="1200" b="1" spc="120">
                        <a:solidFill>
                          <a:srgbClr val="000000"/>
                        </a:solidFill>
                        <a:latin typeface="楷体" panose="02010609060101010101" charset="-122"/>
                        <a:ea typeface="楷体" panose="02010609060101010101" charset="-122"/>
                      </a:endParaRPr>
                    </a:p>
                  </a:txBody>
                  <a:tcPr marL="133350" marR="133350" marT="80962" marB="80962" anchor="ctr">
                    <a:lnL w="12700" cap="flat" cmpd="sng">
                      <a:solidFill>
                        <a:schemeClr val="tx1"/>
                      </a:solidFill>
                      <a:prstDash val="sysDash"/>
                      <a:headEnd type="none" w="med" len="med"/>
                      <a:tailEnd type="none" w="med" len="med"/>
                    </a:lnL>
                    <a:lnR w="12700">
                      <a:solidFill>
                        <a:schemeClr val="tx1"/>
                      </a:solidFill>
                      <a:prstDash val="solid"/>
                    </a:lnR>
                    <a:lnT w="12700" cap="flat" cmpd="sng">
                      <a:solidFill>
                        <a:schemeClr val="tx1"/>
                      </a:solidFill>
                      <a:prstDash val="sysDash"/>
                      <a:headEnd type="none" w="med" len="med"/>
                      <a:tailEnd type="none" w="med" len="med"/>
                    </a:lnT>
                    <a:lnB w="12700" cap="flat" cmpd="sng">
                      <a:solidFill>
                        <a:schemeClr val="tx1"/>
                      </a:solidFill>
                      <a:prstDash val="sysDash"/>
                      <a:headEnd type="none" w="med" len="med"/>
                      <a:tailEnd type="none" w="med" len="med"/>
                    </a:lnB>
                    <a:lnTlToBr>
                      <a:noFill/>
                    </a:lnTlToBr>
                    <a:lnBlToTr>
                      <a:noFill/>
                    </a:lnBlToTr>
                    <a:solidFill>
                      <a:srgbClr val="FFFFFF"/>
                    </a:solidFill>
                  </a:tcPr>
                </a:tc>
              </a:tr>
              <a:tr h="1256665">
                <a:tc>
                  <a:txBody>
                    <a:bodyPr/>
                    <a:lstStyle/>
                    <a:p>
                      <a:pPr indent="0" algn="l">
                        <a:lnSpc>
                          <a:spcPct val="120000"/>
                        </a:lnSpc>
                        <a:spcBef>
                          <a:spcPts val="0"/>
                        </a:spcBef>
                        <a:spcAft>
                          <a:spcPts val="0"/>
                        </a:spcAft>
                        <a:buNone/>
                      </a:pPr>
                      <a:r>
                        <a:rPr lang="zh-CN" sz="1200" b="1" spc="120" dirty="0">
                          <a:solidFill>
                            <a:srgbClr val="000000"/>
                          </a:solidFill>
                          <a:latin typeface="楷体" panose="02010609060101010101" charset="-122"/>
                          <a:ea typeface="楷体" panose="02010609060101010101" charset="-122"/>
                        </a:rPr>
                        <a:t>事业单位开展专业业务活动及辅助活动并</a:t>
                      </a:r>
                      <a:r>
                        <a:rPr lang="zh-CN" sz="1200" b="1" spc="120" dirty="0" smtClean="0">
                          <a:solidFill>
                            <a:srgbClr val="000000"/>
                          </a:solidFill>
                          <a:latin typeface="楷体" panose="02010609060101010101" charset="-122"/>
                          <a:ea typeface="楷体" panose="02010609060101010101" charset="-122"/>
                        </a:rPr>
                        <a:t>以</a:t>
                      </a:r>
                      <a:r>
                        <a:rPr lang="zh-CN" altLang="en-US" sz="1200" b="1" spc="120" dirty="0" smtClean="0">
                          <a:solidFill>
                            <a:srgbClr val="000000"/>
                          </a:solidFill>
                          <a:latin typeface="楷体" panose="02010609060101010101" charset="-122"/>
                          <a:ea typeface="楷体" panose="02010609060101010101" charset="-122"/>
                        </a:rPr>
                        <a:t>合同</a:t>
                      </a:r>
                      <a:r>
                        <a:rPr lang="zh-CN" sz="1200" b="1" spc="120" dirty="0" smtClean="0">
                          <a:solidFill>
                            <a:srgbClr val="000000"/>
                          </a:solidFill>
                          <a:latin typeface="楷体" panose="02010609060101010101" charset="-122"/>
                          <a:ea typeface="楷体" panose="02010609060101010101" charset="-122"/>
                        </a:rPr>
                        <a:t>形式</a:t>
                      </a:r>
                      <a:r>
                        <a:rPr lang="zh-CN" sz="1200" b="1" spc="120" dirty="0">
                          <a:solidFill>
                            <a:srgbClr val="000000"/>
                          </a:solidFill>
                          <a:latin typeface="楷体" panose="02010609060101010101" charset="-122"/>
                          <a:ea typeface="楷体" panose="02010609060101010101" charset="-122"/>
                        </a:rPr>
                        <a:t>从本级财政部门以外的同级单位</a:t>
                      </a:r>
                      <a:r>
                        <a:rPr lang="zh-CN" sz="1200" b="1" spc="120" dirty="0" smtClean="0">
                          <a:solidFill>
                            <a:srgbClr val="000000"/>
                          </a:solidFill>
                          <a:latin typeface="楷体" panose="02010609060101010101" charset="-122"/>
                          <a:ea typeface="楷体" panose="02010609060101010101" charset="-122"/>
                        </a:rPr>
                        <a:t>取</a:t>
                      </a:r>
                      <a:r>
                        <a:rPr lang="zh-CN" altLang="en-US" sz="1200" b="1" spc="120" dirty="0" smtClean="0">
                          <a:solidFill>
                            <a:srgbClr val="000000"/>
                          </a:solidFill>
                          <a:latin typeface="楷体" panose="02010609060101010101" charset="-122"/>
                          <a:ea typeface="楷体" panose="02010609060101010101" charset="-122"/>
                        </a:rPr>
                        <a:t>得的</a:t>
                      </a:r>
                      <a:r>
                        <a:rPr lang="zh-CN" sz="1200" b="1" spc="120" dirty="0" smtClean="0">
                          <a:solidFill>
                            <a:srgbClr val="000000"/>
                          </a:solidFill>
                          <a:latin typeface="楷体" panose="02010609060101010101" charset="-122"/>
                          <a:ea typeface="楷体" panose="02010609060101010101" charset="-122"/>
                        </a:rPr>
                        <a:t>经费</a:t>
                      </a:r>
                      <a:r>
                        <a:rPr lang="zh-CN" sz="1200" b="1" spc="120" dirty="0">
                          <a:solidFill>
                            <a:srgbClr val="000000"/>
                          </a:solidFill>
                          <a:latin typeface="楷体" panose="02010609060101010101" charset="-122"/>
                          <a:ea typeface="楷体" panose="02010609060101010101" charset="-122"/>
                        </a:rPr>
                        <a:t>，因开展科研及其辅助活动从</a:t>
                      </a:r>
                      <a:r>
                        <a:rPr lang="zh-CN" sz="1200" b="1" spc="120" dirty="0" smtClean="0">
                          <a:solidFill>
                            <a:srgbClr val="000000"/>
                          </a:solidFill>
                          <a:latin typeface="楷体" panose="02010609060101010101" charset="-122"/>
                          <a:ea typeface="楷体" panose="02010609060101010101" charset="-122"/>
                        </a:rPr>
                        <a:t>非</a:t>
                      </a:r>
                      <a:r>
                        <a:rPr lang="zh-CN" altLang="en-US" sz="1200" b="1" spc="120" dirty="0" smtClean="0">
                          <a:solidFill>
                            <a:srgbClr val="000000"/>
                          </a:solidFill>
                          <a:latin typeface="楷体" panose="02010609060101010101" charset="-122"/>
                          <a:ea typeface="楷体" panose="02010609060101010101" charset="-122"/>
                        </a:rPr>
                        <a:t>同级政</a:t>
                      </a:r>
                      <a:r>
                        <a:rPr lang="zh-CN" sz="1200" b="1" spc="120" dirty="0" smtClean="0">
                          <a:solidFill>
                            <a:srgbClr val="000000"/>
                          </a:solidFill>
                          <a:latin typeface="楷体" panose="02010609060101010101" charset="-122"/>
                          <a:ea typeface="楷体" panose="02010609060101010101" charset="-122"/>
                        </a:rPr>
                        <a:t>府</a:t>
                      </a:r>
                      <a:r>
                        <a:rPr lang="zh-CN" sz="1200" b="1" spc="120" dirty="0">
                          <a:solidFill>
                            <a:srgbClr val="000000"/>
                          </a:solidFill>
                          <a:latin typeface="楷体" panose="02010609060101010101" charset="-122"/>
                          <a:ea typeface="楷体" panose="02010609060101010101" charset="-122"/>
                        </a:rPr>
                        <a:t>财政部门取得的经费拨款</a:t>
                      </a:r>
                      <a:endParaRPr lang="zh-CN" altLang="en-US" sz="1200" b="1" spc="120" dirty="0">
                        <a:solidFill>
                          <a:srgbClr val="000000"/>
                        </a:solidFill>
                        <a:latin typeface="楷体" panose="02010609060101010101" charset="-122"/>
                        <a:ea typeface="楷体" panose="02010609060101010101" charset="-122"/>
                      </a:endParaRPr>
                    </a:p>
                  </a:txBody>
                  <a:tcPr marL="133350" marR="133350" marT="80962" marB="80962" anchor="ctr">
                    <a:lnL w="12700">
                      <a:solidFill>
                        <a:schemeClr val="tx1"/>
                      </a:solidFill>
                      <a:prstDash val="solid"/>
                    </a:lnL>
                    <a:lnR w="12700" cap="flat" cmpd="sng">
                      <a:solidFill>
                        <a:schemeClr val="tx1"/>
                      </a:solidFill>
                      <a:prstDash val="sysDash"/>
                      <a:headEnd type="none" w="med" len="med"/>
                      <a:tailEnd type="none" w="med" len="med"/>
                    </a:lnR>
                    <a:lnT w="12700" cap="flat" cmpd="sng">
                      <a:solidFill>
                        <a:schemeClr val="tx1"/>
                      </a:solidFill>
                      <a:prstDash val="sysDash"/>
                      <a:headEnd type="none" w="med" len="med"/>
                      <a:tailEnd type="none" w="med" len="med"/>
                    </a:lnT>
                    <a:lnB w="12700" cap="flat" cmpd="sng">
                      <a:solidFill>
                        <a:schemeClr val="tx1"/>
                      </a:solidFill>
                      <a:prstDash val="sysDash"/>
                      <a:headEnd type="none" w="med" len="med"/>
                      <a:tailEnd type="none" w="med" len="med"/>
                    </a:lnB>
                    <a:lnTlToBr>
                      <a:noFill/>
                    </a:lnTlToBr>
                    <a:lnBlToTr>
                      <a:noFill/>
                    </a:lnBlToTr>
                    <a:solidFill>
                      <a:srgbClr val="FFFFFF"/>
                    </a:solidFill>
                  </a:tcPr>
                </a:tc>
                <a:tc vMerge="1">
                  <a:tcPr>
                    <a:lnL w="12700" cap="flat" cmpd="sng">
                      <a:solidFill>
                        <a:schemeClr val="tx1"/>
                      </a:solidFill>
                      <a:prstDash val="sysDash"/>
                      <a:headEnd type="none" w="med" len="med"/>
                      <a:tailEnd type="none" w="med" len="med"/>
                    </a:lnL>
                    <a:lnR w="12700" cap="flat" cmpd="sng">
                      <a:solidFill>
                        <a:schemeClr val="tx1"/>
                      </a:solidFill>
                      <a:prstDash val="sysDash"/>
                      <a:headEnd type="none" w="med" len="med"/>
                      <a:tailEnd type="none" w="med" len="med"/>
                    </a:lnR>
                    <a:lnB w="12700" cap="flat" cmpd="sng">
                      <a:solidFill>
                        <a:schemeClr val="tx1"/>
                      </a:solidFill>
                      <a:prstDash val="sysDash"/>
                      <a:headEnd type="none" w="med" len="med"/>
                      <a:tailEnd type="none" w="med" len="med"/>
                    </a:lnB>
                  </a:tcPr>
                </a:tc>
                <a:tc vMerge="1">
                  <a:tcPr>
                    <a:lnL w="12700" cap="flat" cmpd="sng">
                      <a:solidFill>
                        <a:schemeClr val="tx1"/>
                      </a:solidFill>
                      <a:prstDash val="sysDash"/>
                      <a:headEnd type="none" w="med" len="med"/>
                      <a:tailEnd type="none" w="med" len="med"/>
                    </a:lnL>
                    <a:lnR w="12700">
                      <a:solidFill>
                        <a:schemeClr val="tx1"/>
                      </a:solidFill>
                      <a:prstDash val="solid"/>
                    </a:lnR>
                    <a:lnB w="12700" cap="flat" cmpd="sng">
                      <a:solidFill>
                        <a:schemeClr val="tx1"/>
                      </a:solidFill>
                      <a:prstDash val="sysDash"/>
                      <a:headEnd type="none" w="med" len="med"/>
                      <a:tailEnd type="none" w="med" len="med"/>
                    </a:lnB>
                  </a:tcPr>
                </a:tc>
              </a:tr>
              <a:tr h="1037590">
                <a:tc>
                  <a:txBody>
                    <a:bodyPr/>
                    <a:lstStyle/>
                    <a:p>
                      <a:pPr indent="0" algn="l">
                        <a:lnSpc>
                          <a:spcPct val="120000"/>
                        </a:lnSpc>
                        <a:spcBef>
                          <a:spcPts val="0"/>
                        </a:spcBef>
                        <a:spcAft>
                          <a:spcPts val="0"/>
                        </a:spcAft>
                        <a:buNone/>
                      </a:pPr>
                      <a:r>
                        <a:rPr lang="zh-CN" altLang="en-US" sz="1200" b="1" spc="120" dirty="0" smtClean="0">
                          <a:solidFill>
                            <a:srgbClr val="000000"/>
                          </a:solidFill>
                          <a:latin typeface="楷体" panose="02010609060101010101" charset="-122"/>
                          <a:ea typeface="楷体" panose="02010609060101010101" charset="-122"/>
                        </a:rPr>
                        <a:t>从同级政府财政</a:t>
                      </a:r>
                      <a:r>
                        <a:rPr lang="zh-CN" sz="1200" b="1" spc="120" dirty="0" smtClean="0">
                          <a:solidFill>
                            <a:srgbClr val="000000"/>
                          </a:solidFill>
                          <a:latin typeface="楷体" panose="02010609060101010101" charset="-122"/>
                          <a:ea typeface="楷体" panose="02010609060101010101" charset="-122"/>
                        </a:rPr>
                        <a:t>部</a:t>
                      </a:r>
                      <a:r>
                        <a:rPr lang="zh-CN" sz="1200" b="1" spc="120" dirty="0">
                          <a:solidFill>
                            <a:srgbClr val="000000"/>
                          </a:solidFill>
                          <a:latin typeface="楷体" panose="02010609060101010101" charset="-122"/>
                          <a:ea typeface="楷体" panose="02010609060101010101" charset="-122"/>
                        </a:rPr>
                        <a:t>门取得的各类财政拨款</a:t>
                      </a:r>
                      <a:endParaRPr lang="zh-CN" altLang="en-US" sz="1200" b="1" spc="120" dirty="0">
                        <a:solidFill>
                          <a:srgbClr val="000000"/>
                        </a:solidFill>
                        <a:latin typeface="楷体" panose="02010609060101010101" charset="-122"/>
                        <a:ea typeface="楷体" panose="02010609060101010101" charset="-122"/>
                      </a:endParaRPr>
                    </a:p>
                  </a:txBody>
                  <a:tcPr marL="133350" marR="133350" marT="80962" marB="80962" anchor="ctr">
                    <a:lnL w="12700">
                      <a:solidFill>
                        <a:schemeClr val="tx1"/>
                      </a:solidFill>
                      <a:prstDash val="solid"/>
                    </a:lnL>
                    <a:lnR w="12700" cap="flat" cmpd="sng">
                      <a:solidFill>
                        <a:schemeClr val="tx1"/>
                      </a:solidFill>
                      <a:prstDash val="sysDash"/>
                      <a:headEnd type="none" w="med" len="med"/>
                      <a:tailEnd type="none" w="med" len="med"/>
                    </a:lnR>
                    <a:lnT w="12700" cap="flat" cmpd="sng">
                      <a:solidFill>
                        <a:schemeClr val="tx1"/>
                      </a:solidFill>
                      <a:prstDash val="sysDash"/>
                      <a:headEnd type="none" w="med" len="med"/>
                      <a:tailEnd type="none" w="med" len="med"/>
                    </a:lnT>
                    <a:lnB w="12700" cap="flat" cmpd="sng">
                      <a:solidFill>
                        <a:schemeClr val="tx1"/>
                      </a:solidFill>
                      <a:prstDash val="sysDash"/>
                      <a:headEnd type="none" w="med" len="med"/>
                      <a:tailEnd type="none" w="med" len="med"/>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zh-CN" sz="1200" b="1" spc="120">
                          <a:solidFill>
                            <a:srgbClr val="000000"/>
                          </a:solidFill>
                          <a:latin typeface="楷体" panose="02010609060101010101" charset="-122"/>
                          <a:ea typeface="楷体" panose="02010609060101010101" charset="-122"/>
                        </a:rPr>
                        <a:t>财政拨款预算收入，按一般公共预算财政拨款、政府性基金预算财政拨款等明细核算</a:t>
                      </a:r>
                      <a:endParaRPr lang="zh-CN" altLang="en-US" sz="1200" b="1" spc="120">
                        <a:solidFill>
                          <a:srgbClr val="000000"/>
                        </a:solidFill>
                        <a:latin typeface="楷体" panose="02010609060101010101" charset="-122"/>
                        <a:ea typeface="楷体" panose="02010609060101010101" charset="-122"/>
                      </a:endParaRPr>
                    </a:p>
                  </a:txBody>
                  <a:tcPr marL="133350" marR="133350" marT="80962" marB="80962" anchor="ctr">
                    <a:lnL w="12700" cap="flat" cmpd="sng">
                      <a:solidFill>
                        <a:schemeClr val="tx1"/>
                      </a:solidFill>
                      <a:prstDash val="sysDash"/>
                      <a:headEnd type="none" w="med" len="med"/>
                      <a:tailEnd type="none" w="med" len="med"/>
                    </a:lnL>
                    <a:lnR w="12700" cap="flat" cmpd="sng">
                      <a:solidFill>
                        <a:schemeClr val="tx1"/>
                      </a:solidFill>
                      <a:prstDash val="sysDash"/>
                      <a:headEnd type="none" w="med" len="med"/>
                      <a:tailEnd type="none" w="med" len="med"/>
                    </a:lnR>
                    <a:lnT w="12700" cap="flat" cmpd="sng">
                      <a:solidFill>
                        <a:schemeClr val="tx1"/>
                      </a:solidFill>
                      <a:prstDash val="sysDash"/>
                      <a:headEnd type="none" w="med" len="med"/>
                      <a:tailEnd type="none" w="med" len="med"/>
                    </a:lnT>
                    <a:lnB w="12700" cap="flat" cmpd="sng">
                      <a:solidFill>
                        <a:schemeClr val="tx1"/>
                      </a:solidFill>
                      <a:prstDash val="sysDash"/>
                      <a:headEnd type="none" w="med" len="med"/>
                      <a:tailEnd type="none" w="med" len="med"/>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zh-CN" sz="1200" b="1" spc="120">
                          <a:solidFill>
                            <a:srgbClr val="000000"/>
                          </a:solidFill>
                          <a:latin typeface="楷体" panose="02010609060101010101" charset="-122"/>
                          <a:ea typeface="楷体" panose="02010609060101010101" charset="-122"/>
                        </a:rPr>
                        <a:t>财政拨款，进一步细分为一般公共预算、政府性基金预算财政拨款</a:t>
                      </a:r>
                      <a:endParaRPr lang="zh-CN" altLang="en-US" sz="1200" b="1" spc="120">
                        <a:solidFill>
                          <a:srgbClr val="000000"/>
                        </a:solidFill>
                        <a:latin typeface="楷体" panose="02010609060101010101" charset="-122"/>
                        <a:ea typeface="楷体" panose="02010609060101010101" charset="-122"/>
                      </a:endParaRPr>
                    </a:p>
                  </a:txBody>
                  <a:tcPr marL="133350" marR="133350" marT="80962" marB="80962" anchor="ctr">
                    <a:lnL w="12700" cap="flat" cmpd="sng">
                      <a:solidFill>
                        <a:schemeClr val="tx1"/>
                      </a:solidFill>
                      <a:prstDash val="sysDash"/>
                      <a:headEnd type="none" w="med" len="med"/>
                      <a:tailEnd type="none" w="med" len="med"/>
                    </a:lnL>
                    <a:lnR w="12700">
                      <a:solidFill>
                        <a:schemeClr val="tx1"/>
                      </a:solidFill>
                      <a:prstDash val="solid"/>
                    </a:lnR>
                    <a:lnT w="12700" cap="flat" cmpd="sng">
                      <a:solidFill>
                        <a:schemeClr val="tx1"/>
                      </a:solidFill>
                      <a:prstDash val="sysDash"/>
                      <a:headEnd type="none" w="med" len="med"/>
                      <a:tailEnd type="none" w="med" len="med"/>
                    </a:lnT>
                    <a:lnB w="12700" cap="flat" cmpd="sng">
                      <a:solidFill>
                        <a:schemeClr val="tx1"/>
                      </a:solidFill>
                      <a:prstDash val="sysDash"/>
                      <a:headEnd type="none" w="med" len="med"/>
                      <a:tailEnd type="none" w="med" len="med"/>
                    </a:lnB>
                    <a:lnTlToBr>
                      <a:noFill/>
                    </a:lnTlToBr>
                    <a:lnBlToTr>
                      <a:noFill/>
                    </a:lnBlToTr>
                    <a:solidFill>
                      <a:srgbClr val="FFFFFF"/>
                    </a:solidFill>
                  </a:tcPr>
                </a:tc>
              </a:tr>
              <a:tr h="818515">
                <a:tc>
                  <a:txBody>
                    <a:bodyPr/>
                    <a:lstStyle/>
                    <a:p>
                      <a:pPr indent="0" algn="l">
                        <a:lnSpc>
                          <a:spcPct val="120000"/>
                        </a:lnSpc>
                        <a:spcBef>
                          <a:spcPts val="0"/>
                        </a:spcBef>
                        <a:spcAft>
                          <a:spcPts val="0"/>
                        </a:spcAft>
                        <a:buNone/>
                      </a:pPr>
                      <a:r>
                        <a:rPr lang="zh-CN" altLang="en-US" sz="1200" b="1" spc="120" dirty="0" smtClean="0">
                          <a:solidFill>
                            <a:srgbClr val="000000"/>
                          </a:solidFill>
                          <a:latin typeface="楷体" panose="02010609060101010101" charset="-122"/>
                          <a:ea typeface="楷体" panose="02010609060101010101" charset="-122"/>
                        </a:rPr>
                        <a:t>本级横向转拨财政</a:t>
                      </a:r>
                      <a:r>
                        <a:rPr lang="zh-CN" sz="1200" b="1" spc="120" dirty="0" smtClean="0">
                          <a:solidFill>
                            <a:srgbClr val="000000"/>
                          </a:solidFill>
                          <a:latin typeface="楷体" panose="02010609060101010101" charset="-122"/>
                          <a:ea typeface="楷体" panose="02010609060101010101" charset="-122"/>
                        </a:rPr>
                        <a:t>款</a:t>
                      </a:r>
                      <a:endParaRPr lang="zh-CN" altLang="en-US" sz="1200" b="1" spc="120" dirty="0">
                        <a:solidFill>
                          <a:srgbClr val="000000"/>
                        </a:solidFill>
                        <a:latin typeface="楷体" panose="02010609060101010101" charset="-122"/>
                        <a:ea typeface="楷体" panose="02010609060101010101" charset="-122"/>
                      </a:endParaRPr>
                    </a:p>
                  </a:txBody>
                  <a:tcPr marL="133350" marR="133350" marT="80962" marB="80962" anchor="ctr">
                    <a:lnL w="12700">
                      <a:solidFill>
                        <a:schemeClr val="tx1"/>
                      </a:solidFill>
                      <a:prstDash val="solid"/>
                    </a:lnL>
                    <a:lnR w="12700" cap="flat" cmpd="sng">
                      <a:solidFill>
                        <a:schemeClr val="tx1"/>
                      </a:solidFill>
                      <a:prstDash val="sysDash"/>
                      <a:headEnd type="none" w="med" len="med"/>
                      <a:tailEnd type="none" w="med" len="med"/>
                    </a:lnR>
                    <a:lnT w="12700" cap="flat" cmpd="sng">
                      <a:solidFill>
                        <a:schemeClr val="tx1"/>
                      </a:solidFill>
                      <a:prstDash val="sysDash"/>
                      <a:headEnd type="none" w="med" len="med"/>
                      <a:tailEnd type="none" w="med" len="med"/>
                    </a:lnT>
                    <a:lnB w="12700" cap="flat" cmpd="sng">
                      <a:solidFill>
                        <a:schemeClr val="tx1"/>
                      </a:solidFill>
                      <a:prstDash val="sysDash"/>
                      <a:headEnd type="none" w="med" len="med"/>
                      <a:tailEnd type="none" w="med" len="med"/>
                    </a:lnB>
                    <a:lnTlToBr>
                      <a:noFill/>
                    </a:lnTlToBr>
                    <a:lnBlToTr>
                      <a:noFill/>
                    </a:lnBlToTr>
                    <a:solidFill>
                      <a:srgbClr val="FFFFFF"/>
                    </a:solidFill>
                  </a:tcPr>
                </a:tc>
                <a:tc rowSpan="2">
                  <a:txBody>
                    <a:bodyPr/>
                    <a:lstStyle/>
                    <a:p>
                      <a:pPr indent="0" algn="l">
                        <a:lnSpc>
                          <a:spcPct val="120000"/>
                        </a:lnSpc>
                        <a:spcBef>
                          <a:spcPts val="0"/>
                        </a:spcBef>
                        <a:spcAft>
                          <a:spcPts val="0"/>
                        </a:spcAft>
                        <a:buNone/>
                      </a:pPr>
                      <a:r>
                        <a:rPr lang="zh-CN" sz="1200" b="1" spc="120" dirty="0">
                          <a:solidFill>
                            <a:srgbClr val="000000"/>
                          </a:solidFill>
                          <a:latin typeface="楷体" panose="02010609060101010101" charset="-122"/>
                          <a:ea typeface="楷体" panose="02010609060101010101" charset="-122"/>
                        </a:rPr>
                        <a:t>非同级财政拨款</a:t>
                      </a:r>
                      <a:r>
                        <a:rPr lang="zh-CN" sz="1200" b="1" spc="120" dirty="0" smtClean="0">
                          <a:solidFill>
                            <a:srgbClr val="000000"/>
                          </a:solidFill>
                          <a:latin typeface="楷体" panose="02010609060101010101" charset="-122"/>
                          <a:ea typeface="楷体" panose="02010609060101010101" charset="-122"/>
                        </a:rPr>
                        <a:t>预算</a:t>
                      </a:r>
                      <a:r>
                        <a:rPr lang="zh-CN" altLang="en-US" sz="1200" b="1" spc="120" dirty="0" smtClean="0">
                          <a:solidFill>
                            <a:srgbClr val="000000"/>
                          </a:solidFill>
                          <a:latin typeface="楷体" panose="02010609060101010101" charset="-122"/>
                          <a:ea typeface="楷体" panose="02010609060101010101" charset="-122"/>
                        </a:rPr>
                        <a:t>收入</a:t>
                      </a:r>
                      <a:endParaRPr lang="zh-CN" altLang="en-US" sz="1200" b="1" spc="120" dirty="0">
                        <a:solidFill>
                          <a:srgbClr val="000000"/>
                        </a:solidFill>
                        <a:latin typeface="楷体" panose="02010609060101010101" charset="-122"/>
                        <a:ea typeface="楷体" panose="02010609060101010101" charset="-122"/>
                      </a:endParaRPr>
                    </a:p>
                  </a:txBody>
                  <a:tcPr marL="133350" marR="133350" marT="80962" marB="80962" anchor="ctr">
                    <a:lnL w="12700" cap="flat" cmpd="sng">
                      <a:solidFill>
                        <a:schemeClr val="tx1"/>
                      </a:solidFill>
                      <a:prstDash val="sysDash"/>
                      <a:headEnd type="none" w="med" len="med"/>
                      <a:tailEnd type="none" w="med" len="med"/>
                    </a:lnL>
                    <a:lnR w="12700" cap="flat" cmpd="sng">
                      <a:solidFill>
                        <a:schemeClr val="tx1"/>
                      </a:solidFill>
                      <a:prstDash val="sysDash"/>
                      <a:headEnd type="none" w="med" len="med"/>
                      <a:tailEnd type="none" w="med" len="med"/>
                    </a:lnR>
                    <a:lnT w="12700" cap="flat" cmpd="sng">
                      <a:solidFill>
                        <a:schemeClr val="tx1"/>
                      </a:solidFill>
                      <a:prstDash val="sysDash"/>
                      <a:headEnd type="none" w="med" len="med"/>
                      <a:tailEnd type="none" w="med" len="med"/>
                    </a:lnT>
                    <a:lnB w="12700">
                      <a:solidFill>
                        <a:schemeClr val="tx1"/>
                      </a:solidFill>
                      <a:prstDash val="solid"/>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zh-CN" sz="1200" b="1" spc="120" dirty="0">
                          <a:solidFill>
                            <a:srgbClr val="C00000"/>
                          </a:solidFill>
                          <a:latin typeface="楷体" panose="02010609060101010101" charset="-122"/>
                          <a:ea typeface="楷体" panose="02010609060101010101" charset="-122"/>
                        </a:rPr>
                        <a:t>其他收入</a:t>
                      </a:r>
                      <a:r>
                        <a:rPr lang="zh-CN" sz="1200" b="1" spc="120" dirty="0">
                          <a:solidFill>
                            <a:srgbClr val="000000"/>
                          </a:solidFill>
                          <a:latin typeface="楷体" panose="02010609060101010101" charset="-122"/>
                          <a:ea typeface="楷体" panose="02010609060101010101" charset="-122"/>
                        </a:rPr>
                        <a:t>-非同级财政拨款收入-本级</a:t>
                      </a:r>
                      <a:endParaRPr lang="zh-CN" sz="1200" b="1" spc="120" dirty="0">
                        <a:solidFill>
                          <a:srgbClr val="000000"/>
                        </a:solidFill>
                        <a:latin typeface="楷体" panose="02010609060101010101" charset="-122"/>
                        <a:ea typeface="楷体" panose="02010609060101010101" charset="-122"/>
                      </a:endParaRPr>
                    </a:p>
                    <a:p>
                      <a:pPr indent="0" algn="l">
                        <a:lnSpc>
                          <a:spcPct val="120000"/>
                        </a:lnSpc>
                        <a:spcBef>
                          <a:spcPts val="0"/>
                        </a:spcBef>
                        <a:spcAft>
                          <a:spcPts val="0"/>
                        </a:spcAft>
                        <a:buNone/>
                      </a:pPr>
                      <a:r>
                        <a:rPr lang="zh-CN" sz="1200" b="1" spc="120" dirty="0">
                          <a:solidFill>
                            <a:srgbClr val="000000"/>
                          </a:solidFill>
                          <a:latin typeface="楷体" panose="02010609060101010101" charset="-122"/>
                          <a:ea typeface="楷体" panose="02010609060101010101" charset="-122"/>
                        </a:rPr>
                        <a:t>横向转拨财政款</a:t>
                      </a:r>
                      <a:endParaRPr lang="zh-CN" altLang="en-US" sz="1200" b="1" spc="120" dirty="0">
                        <a:solidFill>
                          <a:srgbClr val="000000"/>
                        </a:solidFill>
                        <a:latin typeface="楷体" panose="02010609060101010101" charset="-122"/>
                        <a:ea typeface="楷体" panose="02010609060101010101" charset="-122"/>
                      </a:endParaRPr>
                    </a:p>
                  </a:txBody>
                  <a:tcPr marL="133350" marR="133350" marT="80962" marB="80962" anchor="ctr">
                    <a:lnL w="12700" cap="flat" cmpd="sng">
                      <a:solidFill>
                        <a:schemeClr val="tx1"/>
                      </a:solidFill>
                      <a:prstDash val="sysDash"/>
                      <a:headEnd type="none" w="med" len="med"/>
                      <a:tailEnd type="none" w="med" len="med"/>
                    </a:lnL>
                    <a:lnR w="12700">
                      <a:solidFill>
                        <a:schemeClr val="tx1"/>
                      </a:solidFill>
                      <a:prstDash val="solid"/>
                    </a:lnR>
                    <a:lnT w="12700" cap="flat" cmpd="sng">
                      <a:solidFill>
                        <a:schemeClr val="tx1"/>
                      </a:solidFill>
                      <a:prstDash val="sysDash"/>
                      <a:headEnd type="none" w="med" len="med"/>
                      <a:tailEnd type="none" w="med" len="med"/>
                    </a:lnT>
                    <a:lnB w="12700" cap="flat" cmpd="sng">
                      <a:solidFill>
                        <a:schemeClr val="tx1"/>
                      </a:solidFill>
                      <a:prstDash val="sysDash"/>
                      <a:headEnd type="none" w="med" len="med"/>
                      <a:tailEnd type="none" w="med" len="med"/>
                    </a:lnB>
                    <a:lnTlToBr>
                      <a:noFill/>
                    </a:lnTlToBr>
                    <a:lnBlToTr>
                      <a:noFill/>
                    </a:lnBlToTr>
                    <a:solidFill>
                      <a:srgbClr val="FFFFFF"/>
                    </a:solidFill>
                  </a:tcPr>
                </a:tc>
              </a:tr>
              <a:tr h="599440">
                <a:tc>
                  <a:txBody>
                    <a:bodyPr/>
                    <a:lstStyle/>
                    <a:p>
                      <a:pPr indent="0" algn="l">
                        <a:lnSpc>
                          <a:spcPct val="120000"/>
                        </a:lnSpc>
                        <a:spcBef>
                          <a:spcPts val="0"/>
                        </a:spcBef>
                        <a:spcAft>
                          <a:spcPts val="0"/>
                        </a:spcAft>
                        <a:buNone/>
                      </a:pPr>
                      <a:r>
                        <a:rPr lang="zh-CN" altLang="en-US" sz="1200" b="1" spc="120" dirty="0" smtClean="0">
                          <a:solidFill>
                            <a:srgbClr val="000000"/>
                          </a:solidFill>
                          <a:latin typeface="楷体" panose="02010609060101010101" charset="-122"/>
                          <a:ea typeface="楷体" panose="02010609060101010101" charset="-122"/>
                        </a:rPr>
                        <a:t>非本级财政拨款</a:t>
                      </a:r>
                      <a:endParaRPr lang="zh-CN" altLang="en-US" sz="1200" b="1" spc="120" dirty="0" smtClean="0">
                        <a:solidFill>
                          <a:srgbClr val="000000"/>
                        </a:solidFill>
                        <a:latin typeface="楷体" panose="02010609060101010101" charset="-122"/>
                        <a:ea typeface="楷体" panose="02010609060101010101" charset="-122"/>
                      </a:endParaRPr>
                    </a:p>
                  </a:txBody>
                  <a:tcPr marL="133350" marR="133350" marT="80962" marB="80962" anchor="ctr">
                    <a:lnL w="12700">
                      <a:solidFill>
                        <a:schemeClr val="tx1"/>
                      </a:solidFill>
                      <a:prstDash val="solid"/>
                    </a:lnL>
                    <a:lnR w="12700" cap="flat" cmpd="sng">
                      <a:solidFill>
                        <a:schemeClr val="tx1"/>
                      </a:solidFill>
                      <a:prstDash val="sysDash"/>
                      <a:headEnd type="none" w="med" len="med"/>
                      <a:tailEnd type="none" w="med" len="med"/>
                    </a:lnR>
                    <a:lnT w="12700" cap="flat" cmpd="sng">
                      <a:solidFill>
                        <a:schemeClr val="tx1"/>
                      </a:solidFill>
                      <a:prstDash val="sysDash"/>
                      <a:headEnd type="none" w="med" len="med"/>
                      <a:tailEnd type="none" w="med" len="med"/>
                    </a:lnT>
                    <a:lnB w="12700">
                      <a:solidFill>
                        <a:schemeClr val="tx1"/>
                      </a:solidFill>
                      <a:prstDash val="solid"/>
                    </a:lnB>
                    <a:lnTlToBr>
                      <a:noFill/>
                    </a:lnTlToBr>
                    <a:lnBlToTr>
                      <a:noFill/>
                    </a:lnBlToTr>
                    <a:solidFill>
                      <a:srgbClr val="FFFFFF"/>
                    </a:solidFill>
                  </a:tcPr>
                </a:tc>
                <a:tc vMerge="1">
                  <a:tcPr>
                    <a:lnL w="12700" cap="flat" cmpd="sng">
                      <a:solidFill>
                        <a:schemeClr val="tx1"/>
                      </a:solidFill>
                      <a:prstDash val="sysDash"/>
                      <a:headEnd type="none" w="med" len="med"/>
                      <a:tailEnd type="none" w="med" len="med"/>
                    </a:lnL>
                    <a:lnR w="12700" cap="flat" cmpd="sng">
                      <a:solidFill>
                        <a:schemeClr val="tx1"/>
                      </a:solidFill>
                      <a:prstDash val="sysDash"/>
                      <a:headEnd type="none" w="med" len="med"/>
                      <a:tailEnd type="none" w="med" len="med"/>
                    </a:lnR>
                    <a:lnB w="12700">
                      <a:solidFill>
                        <a:schemeClr val="tx1"/>
                      </a:solidFill>
                      <a:prstDash val="solid"/>
                    </a:lnB>
                  </a:tcPr>
                </a:tc>
                <a:tc>
                  <a:txBody>
                    <a:bodyPr/>
                    <a:lstStyle/>
                    <a:p>
                      <a:pPr indent="0" algn="l">
                        <a:lnSpc>
                          <a:spcPct val="120000"/>
                        </a:lnSpc>
                        <a:spcBef>
                          <a:spcPts val="0"/>
                        </a:spcBef>
                        <a:spcAft>
                          <a:spcPts val="0"/>
                        </a:spcAft>
                        <a:buNone/>
                      </a:pPr>
                      <a:r>
                        <a:rPr lang="zh-CN" sz="1200" b="1" spc="120" dirty="0">
                          <a:solidFill>
                            <a:srgbClr val="C00000"/>
                          </a:solidFill>
                          <a:latin typeface="楷体" panose="02010609060101010101" charset="-122"/>
                          <a:ea typeface="楷体" panose="02010609060101010101" charset="-122"/>
                        </a:rPr>
                        <a:t>其他收入</a:t>
                      </a:r>
                      <a:r>
                        <a:rPr lang="zh-CN" sz="1200" b="1" spc="120" dirty="0" smtClean="0">
                          <a:solidFill>
                            <a:srgbClr val="000000"/>
                          </a:solidFill>
                          <a:latin typeface="楷体" panose="02010609060101010101" charset="-122"/>
                          <a:ea typeface="楷体" panose="02010609060101010101" charset="-122"/>
                        </a:rPr>
                        <a:t>-</a:t>
                      </a:r>
                      <a:r>
                        <a:rPr lang="zh-CN" altLang="zh-CN" sz="1200" b="1" spc="120" dirty="0" smtClean="0">
                          <a:solidFill>
                            <a:srgbClr val="000000"/>
                          </a:solidFill>
                          <a:latin typeface="楷体" panose="02010609060101010101" charset="-122"/>
                          <a:ea typeface="楷体" panose="02010609060101010101" charset="-122"/>
                        </a:rPr>
                        <a:t>非同级财政拨款收入-</a:t>
                      </a:r>
                      <a:r>
                        <a:rPr lang="zh-CN" altLang="en-US" sz="1200" b="1" spc="120" dirty="0" smtClean="0">
                          <a:solidFill>
                            <a:srgbClr val="000000"/>
                          </a:solidFill>
                          <a:latin typeface="楷体" panose="02010609060101010101" charset="-122"/>
                          <a:ea typeface="楷体" panose="02010609060101010101" charset="-122"/>
                        </a:rPr>
                        <a:t>非本级财政拨款</a:t>
                      </a:r>
                      <a:endParaRPr lang="zh-CN" altLang="en-US" sz="1200" b="1" spc="120" dirty="0">
                        <a:solidFill>
                          <a:srgbClr val="000000"/>
                        </a:solidFill>
                        <a:latin typeface="楷体" panose="02010609060101010101" charset="-122"/>
                        <a:ea typeface="楷体" panose="02010609060101010101" charset="-122"/>
                      </a:endParaRPr>
                    </a:p>
                  </a:txBody>
                  <a:tcPr marL="133350" marR="133350" marT="80962" marB="80962" anchor="ctr">
                    <a:lnL w="12700" cap="flat" cmpd="sng">
                      <a:solidFill>
                        <a:schemeClr val="tx1"/>
                      </a:solidFill>
                      <a:prstDash val="sysDash"/>
                      <a:headEnd type="none" w="med" len="med"/>
                      <a:tailEnd type="none" w="med" len="med"/>
                    </a:lnL>
                    <a:lnR w="12700">
                      <a:solidFill>
                        <a:schemeClr val="tx1"/>
                      </a:solidFill>
                      <a:prstDash val="solid"/>
                    </a:lnR>
                    <a:lnT w="12700" cap="flat" cmpd="sng">
                      <a:solidFill>
                        <a:schemeClr val="tx1"/>
                      </a:solidFill>
                      <a:prstDash val="sysDash"/>
                      <a:headEnd type="none" w="med" len="med"/>
                      <a:tailEnd type="none" w="med" len="med"/>
                    </a:lnT>
                    <a:lnB w="12700">
                      <a:solidFill>
                        <a:schemeClr val="tx1"/>
                      </a:solidFill>
                      <a:prstDash val="solid"/>
                    </a:lnB>
                    <a:lnTlToBr>
                      <a:noFill/>
                    </a:lnTlToBr>
                    <a:lnBlToTr>
                      <a:noFill/>
                    </a:lnBlToTr>
                    <a:solidFill>
                      <a:srgbClr val="FFFFFF"/>
                    </a:solidFill>
                  </a:tcPr>
                </a:tc>
              </a:tr>
            </a:tbl>
          </a:graphicData>
        </a:graphic>
      </p:graphicFrame>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435293" y="1906429"/>
            <a:ext cx="8230076" cy="3003709"/>
          </a:xfrm>
          <a:prstGeom prst="rect">
            <a:avLst/>
          </a:prstGeom>
          <a:noFill/>
        </p:spPr>
        <p:txBody>
          <a:bodyPr wrap="square" rtlCol="0">
            <a:noAutofit/>
          </a:bodyPr>
          <a:lstStyle/>
          <a:p>
            <a:pPr indent="457200" fontAlgn="auto">
              <a:lnSpc>
                <a:spcPct val="160000"/>
              </a:lnSpc>
            </a:pPr>
            <a:r>
              <a:rPr lang="zh-CN" altLang="en-US" sz="2100" b="1" dirty="0">
                <a:latin typeface="楷体" panose="02010609060101010101" charset="-122"/>
                <a:ea typeface="楷体" panose="02010609060101010101" charset="-122"/>
              </a:rPr>
              <a:t>事业预算收入和非同级财政拨款收入来源都是同级政府的其部门单位或非同级政府的财政部门或业务部门时，一般的区别是：事业预算收入要求接受资金的事业单位为这种拨款提供对等</a:t>
            </a:r>
            <a:r>
              <a:rPr lang="zh-CN" altLang="en-US" sz="2100" b="1" dirty="0" smtClean="0">
                <a:latin typeface="楷体" panose="02010609060101010101" charset="-122"/>
                <a:ea typeface="楷体" panose="02010609060101010101" charset="-122"/>
              </a:rPr>
              <a:t>专项服务，非同级</a:t>
            </a:r>
            <a:r>
              <a:rPr lang="zh-CN" altLang="en-US" sz="2100" b="1" dirty="0">
                <a:latin typeface="楷体" panose="02010609060101010101" charset="-122"/>
                <a:ea typeface="楷体" panose="02010609060101010101" charset="-122"/>
              </a:rPr>
              <a:t>财政拨款预算收入一般没有对等交换</a:t>
            </a:r>
            <a:r>
              <a:rPr lang="zh-CN" altLang="en-US" sz="2100" b="1" dirty="0" smtClean="0">
                <a:latin typeface="楷体" panose="02010609060101010101" charset="-122"/>
                <a:ea typeface="楷体" panose="02010609060101010101" charset="-122"/>
              </a:rPr>
              <a:t>要求。</a:t>
            </a:r>
            <a:endParaRPr lang="zh-CN" altLang="en-US" sz="2100" b="1" dirty="0">
              <a:latin typeface="楷体" panose="02010609060101010101" charset="-122"/>
              <a:ea typeface="楷体" panose="02010609060101010101" charset="-122"/>
            </a:endParaRP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43510" y="333375"/>
            <a:ext cx="5518785" cy="530225"/>
          </a:xfrm>
          <a:prstGeom prst="rect">
            <a:avLst/>
          </a:prstGeom>
        </p:spPr>
        <p:txBody>
          <a:bodyPr wrap="square">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algn="l"/>
            <a:r>
              <a:rPr lang="zh-CN" altLang="en-US" sz="2400" dirty="0" smtClean="0">
                <a:solidFill>
                  <a:srgbClr val="274F95"/>
                </a:solidFill>
                <a:cs typeface="+mn-ea"/>
                <a:sym typeface="+mn-lt"/>
              </a:rPr>
              <a:t>法律法规对决算审核的要求</a:t>
            </a:r>
            <a:endParaRPr lang="zh-CN" altLang="en-US" sz="2400" dirty="0">
              <a:solidFill>
                <a:srgbClr val="274F95"/>
              </a:solidFill>
              <a:cs typeface="+mn-ea"/>
              <a:sym typeface="+mn-lt"/>
            </a:endParaRPr>
          </a:p>
        </p:txBody>
      </p:sp>
      <p:sp>
        <p:nvSpPr>
          <p:cNvPr id="3" name="文本框 2"/>
          <p:cNvSpPr txBox="1"/>
          <p:nvPr/>
        </p:nvSpPr>
        <p:spPr>
          <a:xfrm>
            <a:off x="307340" y="1012190"/>
            <a:ext cx="8285480" cy="5615940"/>
          </a:xfrm>
          <a:prstGeom prst="rect">
            <a:avLst/>
          </a:prstGeom>
          <a:noFill/>
        </p:spPr>
        <p:txBody>
          <a:bodyPr wrap="square" rtlCol="0">
            <a:spAutoFit/>
          </a:bodyPr>
          <a:lstStyle/>
          <a:p>
            <a:pPr>
              <a:lnSpc>
                <a:spcPts val="4000"/>
              </a:lnSpc>
            </a:pPr>
            <a:r>
              <a:rPr lang="zh-CN" altLang="en-US" sz="1350" dirty="0" smtClean="0"/>
              <a:t>       </a:t>
            </a:r>
            <a:r>
              <a:rPr lang="zh-CN" altLang="en-US" dirty="0"/>
              <a:t> </a:t>
            </a:r>
            <a:r>
              <a:rPr lang="en-US" altLang="zh-CN" sz="1500" dirty="0" smtClean="0"/>
              <a:t>《</a:t>
            </a:r>
            <a:r>
              <a:rPr lang="zh-CN" altLang="en-US" sz="1500" dirty="0" smtClean="0"/>
              <a:t>预算法</a:t>
            </a:r>
            <a:r>
              <a:rPr lang="en-US" altLang="zh-CN" sz="1500" dirty="0" smtClean="0"/>
              <a:t>》</a:t>
            </a:r>
            <a:r>
              <a:rPr lang="zh-CN" altLang="en-US" sz="1500" dirty="0" smtClean="0"/>
              <a:t>和</a:t>
            </a:r>
            <a:r>
              <a:rPr lang="en-US" altLang="zh-CN" sz="1500" dirty="0" smtClean="0"/>
              <a:t>《</a:t>
            </a:r>
            <a:r>
              <a:rPr lang="zh-CN" altLang="en-US" sz="1500" dirty="0" smtClean="0"/>
              <a:t>部门决算管理办法</a:t>
            </a:r>
            <a:r>
              <a:rPr lang="en-US" altLang="zh-CN" sz="1500" dirty="0" smtClean="0"/>
              <a:t>》</a:t>
            </a:r>
            <a:r>
              <a:rPr lang="zh-CN" altLang="en-US" sz="1500" dirty="0" smtClean="0"/>
              <a:t>要求，各级</a:t>
            </a:r>
            <a:r>
              <a:rPr lang="zh-CN" altLang="en-US" sz="1500" dirty="0"/>
              <a:t>政府财政部门、各</a:t>
            </a:r>
            <a:r>
              <a:rPr lang="zh-CN" altLang="en-US" sz="1500" dirty="0" smtClean="0"/>
              <a:t>部门对部门决算审核后发现有不符合法律、行政法规规定的，</a:t>
            </a:r>
            <a:r>
              <a:rPr lang="zh-CN" altLang="en-US" sz="1500" dirty="0"/>
              <a:t>存在漏报、重报、虚报、瞒报、错报等问题的</a:t>
            </a:r>
            <a:r>
              <a:rPr lang="zh-CN" altLang="en-US" sz="1500" dirty="0" smtClean="0"/>
              <a:t>，有权要求单位纠正</a:t>
            </a:r>
            <a:r>
              <a:rPr lang="zh-CN" altLang="en-US" sz="1500" dirty="0"/>
              <a:t>。</a:t>
            </a:r>
            <a:endParaRPr lang="zh-CN" altLang="en-US" sz="1500" dirty="0"/>
          </a:p>
          <a:p>
            <a:pPr fontAlgn="auto">
              <a:lnSpc>
                <a:spcPts val="2500"/>
              </a:lnSpc>
            </a:pPr>
            <a:r>
              <a:rPr lang="en-US" altLang="zh-CN" sz="1500" dirty="0" smtClean="0">
                <a:latin typeface="楷体" panose="02010609060101010101" charset="-122"/>
                <a:ea typeface="楷体" panose="02010609060101010101" charset="-122"/>
                <a:sym typeface="+mn-ea"/>
              </a:rPr>
              <a:t>  1</a:t>
            </a:r>
            <a:r>
              <a:rPr lang="en-US" altLang="zh-CN" sz="1500" dirty="0">
                <a:latin typeface="楷体" panose="02010609060101010101" charset="-122"/>
                <a:ea typeface="楷体" panose="02010609060101010101" charset="-122"/>
                <a:sym typeface="+mn-ea"/>
              </a:rPr>
              <a:t>.《</a:t>
            </a:r>
            <a:r>
              <a:rPr lang="zh-CN" altLang="en-US" sz="1500" dirty="0" smtClean="0">
                <a:latin typeface="楷体" panose="02010609060101010101" charset="-122"/>
                <a:ea typeface="楷体" panose="02010609060101010101" charset="-122"/>
                <a:sym typeface="+mn-ea"/>
              </a:rPr>
              <a:t>预算法</a:t>
            </a:r>
            <a:r>
              <a:rPr lang="en-US" altLang="zh-CN" sz="1500" dirty="0" smtClean="0">
                <a:latin typeface="楷体" panose="02010609060101010101" charset="-122"/>
                <a:ea typeface="楷体" panose="02010609060101010101" charset="-122"/>
                <a:sym typeface="+mn-ea"/>
              </a:rPr>
              <a:t>》</a:t>
            </a:r>
            <a:r>
              <a:rPr lang="zh-CN" altLang="en-US" sz="1500" dirty="0" smtClean="0">
                <a:latin typeface="楷体" panose="02010609060101010101" charset="-122"/>
                <a:ea typeface="楷体" panose="02010609060101010101" charset="-122"/>
                <a:sym typeface="+mn-ea"/>
              </a:rPr>
              <a:t>第七十六条：</a:t>
            </a:r>
            <a:endParaRPr lang="en-US" altLang="zh-CN" sz="1500" dirty="0" smtClean="0">
              <a:latin typeface="楷体" panose="02010609060101010101" charset="-122"/>
              <a:ea typeface="楷体" panose="02010609060101010101" charset="-122"/>
            </a:endParaRPr>
          </a:p>
          <a:p>
            <a:pPr fontAlgn="auto">
              <a:lnSpc>
                <a:spcPts val="2500"/>
              </a:lnSpc>
            </a:pPr>
            <a:r>
              <a:rPr lang="zh-CN" altLang="en-US" sz="1500" dirty="0" smtClean="0">
                <a:latin typeface="楷体" panose="02010609060101010101" charset="-122"/>
                <a:ea typeface="楷体" panose="02010609060101010101" charset="-122"/>
                <a:sym typeface="+mn-ea"/>
              </a:rPr>
              <a:t>    各</a:t>
            </a:r>
            <a:r>
              <a:rPr lang="zh-CN" altLang="en-US" sz="1500" dirty="0">
                <a:latin typeface="楷体" panose="02010609060101010101" charset="-122"/>
                <a:ea typeface="楷体" panose="02010609060101010101" charset="-122"/>
                <a:sym typeface="+mn-ea"/>
              </a:rPr>
              <a:t>部门对所属各单位的决算草案，应当审核并汇总编制本部门的决算草案，在规定的期限内报本级政府财政部门审核。</a:t>
            </a:r>
            <a:endParaRPr lang="zh-CN" altLang="en-US" sz="1500" dirty="0">
              <a:latin typeface="楷体" panose="02010609060101010101" charset="-122"/>
              <a:ea typeface="楷体" panose="02010609060101010101" charset="-122"/>
            </a:endParaRPr>
          </a:p>
          <a:p>
            <a:pPr fontAlgn="auto">
              <a:lnSpc>
                <a:spcPts val="2500"/>
              </a:lnSpc>
            </a:pPr>
            <a:r>
              <a:rPr lang="zh-CN" altLang="en-US" sz="1500" dirty="0" smtClean="0">
                <a:latin typeface="楷体" panose="02010609060101010101" charset="-122"/>
                <a:ea typeface="楷体" panose="02010609060101010101" charset="-122"/>
                <a:sym typeface="+mn-ea"/>
              </a:rPr>
              <a:t>    各级</a:t>
            </a:r>
            <a:r>
              <a:rPr lang="zh-CN" altLang="en-US" sz="1500" dirty="0">
                <a:latin typeface="楷体" panose="02010609060101010101" charset="-122"/>
                <a:ea typeface="楷体" panose="02010609060101010101" charset="-122"/>
                <a:sym typeface="+mn-ea"/>
              </a:rPr>
              <a:t>政府财政部门对本级各部门决算草案审核后发现有不符合法律、行政法规规定的，有权予以</a:t>
            </a:r>
            <a:r>
              <a:rPr lang="zh-CN" altLang="en-US" sz="1500" dirty="0" smtClean="0">
                <a:latin typeface="楷体" panose="02010609060101010101" charset="-122"/>
                <a:ea typeface="楷体" panose="02010609060101010101" charset="-122"/>
                <a:sym typeface="+mn-ea"/>
              </a:rPr>
              <a:t>纠正。</a:t>
            </a:r>
            <a:endParaRPr lang="zh-CN" altLang="en-US" sz="1500" dirty="0">
              <a:latin typeface="楷体" panose="02010609060101010101" charset="-122"/>
              <a:ea typeface="楷体" panose="02010609060101010101" charset="-122"/>
            </a:endParaRPr>
          </a:p>
          <a:p>
            <a:pPr fontAlgn="auto">
              <a:lnSpc>
                <a:spcPts val="2500"/>
              </a:lnSpc>
            </a:pPr>
            <a:r>
              <a:rPr lang="en-US" altLang="zh-CN" sz="1500" dirty="0" smtClean="0">
                <a:latin typeface="楷体" panose="02010609060101010101" charset="-122"/>
                <a:ea typeface="楷体" panose="02010609060101010101" charset="-122"/>
                <a:sym typeface="+mn-ea"/>
              </a:rPr>
              <a:t> 2.《</a:t>
            </a:r>
            <a:r>
              <a:rPr lang="zh-CN" altLang="en-US" sz="1500" dirty="0" smtClean="0">
                <a:latin typeface="楷体" panose="02010609060101010101" charset="-122"/>
                <a:ea typeface="楷体" panose="02010609060101010101" charset="-122"/>
                <a:sym typeface="+mn-ea"/>
              </a:rPr>
              <a:t>部门决算管理办法</a:t>
            </a:r>
            <a:r>
              <a:rPr lang="en-US" altLang="zh-CN" sz="1500" dirty="0" smtClean="0">
                <a:latin typeface="楷体" panose="02010609060101010101" charset="-122"/>
                <a:ea typeface="楷体" panose="02010609060101010101" charset="-122"/>
                <a:sym typeface="+mn-ea"/>
              </a:rPr>
              <a:t>》</a:t>
            </a:r>
            <a:r>
              <a:rPr lang="zh-CN" altLang="en-US" sz="1500" dirty="0" smtClean="0">
                <a:latin typeface="楷体" panose="02010609060101010101" charset="-122"/>
                <a:ea typeface="楷体" panose="02010609060101010101" charset="-122"/>
                <a:sym typeface="+mn-ea"/>
              </a:rPr>
              <a:t>规定：</a:t>
            </a:r>
            <a:endParaRPr lang="en-US" altLang="zh-CN" sz="1500" dirty="0" smtClean="0">
              <a:latin typeface="楷体" panose="02010609060101010101" charset="-122"/>
              <a:ea typeface="楷体" panose="02010609060101010101" charset="-122"/>
            </a:endParaRPr>
          </a:p>
          <a:p>
            <a:pPr fontAlgn="auto">
              <a:lnSpc>
                <a:spcPts val="2500"/>
              </a:lnSpc>
            </a:pPr>
            <a:r>
              <a:rPr lang="zh-CN" altLang="en-US" sz="1500" dirty="0" smtClean="0">
                <a:latin typeface="楷体" panose="02010609060101010101" charset="-122"/>
                <a:ea typeface="楷体" panose="02010609060101010101" charset="-122"/>
                <a:sym typeface="+mn-ea"/>
              </a:rPr>
              <a:t>    各级</a:t>
            </a:r>
            <a:r>
              <a:rPr lang="zh-CN" altLang="en-US" sz="1500" dirty="0">
                <a:latin typeface="楷体" panose="02010609060101010101" charset="-122"/>
                <a:ea typeface="楷体" panose="02010609060101010101" charset="-122"/>
                <a:sym typeface="+mn-ea"/>
              </a:rPr>
              <a:t>政府财政部门、各部门、各单位应当按规定审核部门</a:t>
            </a:r>
            <a:r>
              <a:rPr lang="zh-CN" altLang="en-US" sz="1500" dirty="0" smtClean="0">
                <a:latin typeface="楷体" panose="02010609060101010101" charset="-122"/>
                <a:ea typeface="楷体" panose="02010609060101010101" charset="-122"/>
                <a:sym typeface="+mn-ea"/>
              </a:rPr>
              <a:t>决算</a:t>
            </a:r>
            <a:r>
              <a:rPr lang="zh-CN" altLang="en-US" sz="1500" dirty="0">
                <a:latin typeface="楷体" panose="02010609060101010101" charset="-122"/>
                <a:ea typeface="楷体" panose="02010609060101010101" charset="-122"/>
                <a:sym typeface="+mn-ea"/>
              </a:rPr>
              <a:t>。</a:t>
            </a:r>
            <a:endParaRPr lang="en-US" altLang="zh-CN" sz="1500" dirty="0">
              <a:latin typeface="楷体" panose="02010609060101010101" charset="-122"/>
              <a:ea typeface="楷体" panose="02010609060101010101" charset="-122"/>
            </a:endParaRPr>
          </a:p>
          <a:p>
            <a:pPr fontAlgn="auto">
              <a:lnSpc>
                <a:spcPts val="2500"/>
              </a:lnSpc>
            </a:pPr>
            <a:r>
              <a:rPr lang="zh-CN" altLang="en-US" sz="1500" dirty="0" smtClean="0">
                <a:latin typeface="楷体" panose="02010609060101010101" charset="-122"/>
                <a:ea typeface="楷体" panose="02010609060101010101" charset="-122"/>
                <a:sym typeface="+mn-ea"/>
              </a:rPr>
              <a:t>    各级</a:t>
            </a:r>
            <a:r>
              <a:rPr lang="zh-CN" altLang="en-US" sz="1500" dirty="0">
                <a:latin typeface="楷体" panose="02010609060101010101" charset="-122"/>
                <a:ea typeface="楷体" panose="02010609060101010101" charset="-122"/>
                <a:sym typeface="+mn-ea"/>
              </a:rPr>
              <a:t>政府财政部门对本级</a:t>
            </a:r>
            <a:r>
              <a:rPr lang="zh-CN" altLang="en-US" sz="1500" dirty="0" smtClean="0">
                <a:latin typeface="楷体" panose="02010609060101010101" charset="-122"/>
                <a:ea typeface="楷体" panose="02010609060101010101" charset="-122"/>
                <a:sym typeface="+mn-ea"/>
              </a:rPr>
              <a:t>各部门</a:t>
            </a:r>
            <a:r>
              <a:rPr lang="zh-CN" altLang="en-US" sz="1500" dirty="0">
                <a:latin typeface="楷体" panose="02010609060101010101" charset="-122"/>
                <a:ea typeface="楷体" panose="02010609060101010101" charset="-122"/>
                <a:sym typeface="+mn-ea"/>
              </a:rPr>
              <a:t>以及下级政府财政部门</a:t>
            </a:r>
            <a:r>
              <a:rPr lang="zh-CN" altLang="en-US" sz="1500" dirty="0" smtClean="0">
                <a:latin typeface="楷体" panose="02010609060101010101" charset="-122"/>
                <a:ea typeface="楷体" panose="02010609060101010101" charset="-122"/>
                <a:sym typeface="+mn-ea"/>
              </a:rPr>
              <a:t>汇总</a:t>
            </a:r>
            <a:r>
              <a:rPr lang="zh-CN" altLang="en-US" sz="1500" dirty="0">
                <a:latin typeface="楷体" panose="02010609060101010101" charset="-122"/>
                <a:ea typeface="楷体" panose="02010609060101010101" charset="-122"/>
                <a:sym typeface="+mn-ea"/>
              </a:rPr>
              <a:t>的部门决算纸质报表、</a:t>
            </a:r>
            <a:r>
              <a:rPr lang="zh-CN" altLang="en-US" sz="1500" dirty="0" smtClean="0">
                <a:latin typeface="楷体" panose="02010609060101010101" charset="-122"/>
                <a:ea typeface="楷体" panose="02010609060101010101" charset="-122"/>
                <a:sym typeface="+mn-ea"/>
              </a:rPr>
              <a:t>电子数据</a:t>
            </a:r>
            <a:r>
              <a:rPr lang="zh-CN" altLang="en-US" sz="1500" dirty="0">
                <a:latin typeface="楷体" panose="02010609060101010101" charset="-122"/>
                <a:ea typeface="楷体" panose="02010609060101010101" charset="-122"/>
                <a:sym typeface="+mn-ea"/>
              </a:rPr>
              <a:t>以及相关资料，按照</a:t>
            </a:r>
            <a:r>
              <a:rPr lang="zh-CN" altLang="en-US" sz="1500" dirty="0" smtClean="0">
                <a:latin typeface="楷体" panose="02010609060101010101" charset="-122"/>
                <a:ea typeface="楷体" panose="02010609060101010101" charset="-122"/>
                <a:sym typeface="+mn-ea"/>
              </a:rPr>
              <a:t>相关规定</a:t>
            </a:r>
            <a:r>
              <a:rPr lang="zh-CN" altLang="en-US" sz="1500" dirty="0">
                <a:latin typeface="楷体" panose="02010609060101010101" charset="-122"/>
                <a:ea typeface="楷体" panose="02010609060101010101" charset="-122"/>
                <a:sym typeface="+mn-ea"/>
              </a:rPr>
              <a:t>及要求组织审核</a:t>
            </a:r>
            <a:r>
              <a:rPr lang="zh-CN" altLang="en-US" sz="1500" dirty="0" smtClean="0">
                <a:latin typeface="楷体" panose="02010609060101010101" charset="-122"/>
                <a:ea typeface="楷体" panose="02010609060101010101" charset="-122"/>
                <a:sym typeface="+mn-ea"/>
              </a:rPr>
              <a:t>。</a:t>
            </a:r>
            <a:endParaRPr lang="en-US" altLang="zh-CN" sz="1500" dirty="0" smtClean="0">
              <a:latin typeface="楷体" panose="02010609060101010101" charset="-122"/>
              <a:ea typeface="楷体" panose="02010609060101010101" charset="-122"/>
            </a:endParaRPr>
          </a:p>
          <a:p>
            <a:pPr fontAlgn="auto">
              <a:lnSpc>
                <a:spcPts val="2500"/>
              </a:lnSpc>
            </a:pPr>
            <a:r>
              <a:rPr lang="en-US" altLang="zh-CN" sz="1500" dirty="0" smtClean="0">
                <a:latin typeface="楷体" panose="02010609060101010101" charset="-122"/>
                <a:ea typeface="楷体" panose="02010609060101010101" charset="-122"/>
                <a:sym typeface="+mn-ea"/>
              </a:rPr>
              <a:t>    </a:t>
            </a:r>
            <a:r>
              <a:rPr lang="zh-CN" altLang="zh-CN" sz="1500" dirty="0" smtClean="0">
                <a:latin typeface="楷体" panose="02010609060101010101" charset="-122"/>
                <a:ea typeface="楷体" panose="02010609060101010101" charset="-122"/>
                <a:sym typeface="+mn-ea"/>
              </a:rPr>
              <a:t>各级</a:t>
            </a:r>
            <a:r>
              <a:rPr lang="zh-CN" altLang="zh-CN" sz="1500" dirty="0">
                <a:latin typeface="楷体" panose="02010609060101010101" charset="-122"/>
                <a:ea typeface="楷体" panose="02010609060101010101" charset="-122"/>
                <a:sym typeface="+mn-ea"/>
              </a:rPr>
              <a:t>政府财政部门、各部门发现决算编制不符合规定，存在漏报、重报、虚报、瞒报、错报等问题的，应当要求有关单位限期纠正。</a:t>
            </a:r>
            <a:endParaRPr lang="zh-CN" altLang="en-US" sz="1500" dirty="0">
              <a:latin typeface="楷体" panose="02010609060101010101" charset="-122"/>
              <a:ea typeface="楷体" panose="02010609060101010101" charset="-122"/>
            </a:endParaRPr>
          </a:p>
          <a:p>
            <a:pPr>
              <a:lnSpc>
                <a:spcPts val="4000"/>
              </a:lnSpc>
            </a:pPr>
            <a:endParaRPr lang="zh-CN" altLang="en-US" sz="1500" dirty="0"/>
          </a:p>
        </p:txBody>
      </p:sp>
      <p:sp>
        <p:nvSpPr>
          <p:cNvPr id="4" name="文本框 3"/>
          <p:cNvSpPr txBox="1"/>
          <p:nvPr/>
        </p:nvSpPr>
        <p:spPr>
          <a:xfrm>
            <a:off x="784654" y="3757998"/>
            <a:ext cx="5461686" cy="510540"/>
          </a:xfrm>
          <a:prstGeom prst="rect">
            <a:avLst/>
          </a:prstGeom>
          <a:noFill/>
        </p:spPr>
        <p:txBody>
          <a:bodyPr wrap="square" rtlCol="0">
            <a:spAutoFit/>
          </a:bodyPr>
          <a:lstStyle/>
          <a:p>
            <a:pPr>
              <a:lnSpc>
                <a:spcPts val="3300"/>
              </a:lnSpc>
            </a:pPr>
            <a:r>
              <a:rPr lang="en-US" altLang="zh-CN" sz="1200" dirty="0" smtClean="0">
                <a:latin typeface="楷体" panose="02010609060101010101" charset="-122"/>
                <a:ea typeface="楷体" panose="02010609060101010101" charset="-122"/>
              </a:rPr>
              <a:t>  </a:t>
            </a:r>
            <a:endParaRPr lang="zh-CN" altLang="en-US" sz="1200" dirty="0"/>
          </a:p>
        </p:txBody>
      </p:sp>
    </p:spTree>
    <p:custDataLst>
      <p:tags r:id="rId2"/>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1228090" y="4665345"/>
            <a:ext cx="7207885" cy="723900"/>
          </a:xfrm>
          <a:prstGeom prst="rect">
            <a:avLst/>
          </a:prstGeom>
          <a:noFill/>
          <a:extLst>
            <a:ext uri="{909E8E84-426E-40DD-AFC4-6F175D3DCCD1}">
              <a14:hiddenFill xmlns:a14="http://schemas.microsoft.com/office/drawing/2010/main">
                <a:solidFill>
                  <a:schemeClr val="bg1">
                    <a:lumMod val="85000"/>
                  </a:schemeClr>
                </a:solidFill>
              </a14:hiddenFill>
            </a:ext>
          </a:extLst>
        </p:spPr>
        <p:txBody>
          <a:bodyPr wrap="square" rtlCol="0">
            <a:noAutofit/>
          </a:bodyPr>
          <a:p>
            <a:pPr indent="457200" fontAlgn="auto">
              <a:lnSpc>
                <a:spcPct val="130000"/>
              </a:lnSpc>
            </a:pPr>
            <a:r>
              <a:rPr lang="zh-CN" altLang="en-US" b="1">
                <a:solidFill>
                  <a:srgbClr val="C00000"/>
                </a:solidFill>
                <a:latin typeface="楷体" panose="02010609060101010101" charset="-122"/>
                <a:ea typeface="楷体" panose="02010609060101010101" charset="-122"/>
                <a:cs typeface="微软雅黑" panose="020B0503020204020204" charset="-122"/>
              </a:rPr>
              <a:t>存在经费大账中核算党、团、工会经费的情况，如将工会经费和党费列入非财政拔款收入。</a:t>
            </a:r>
            <a:r>
              <a:rPr lang="en-US" altLang="zh-CN" b="1">
                <a:solidFill>
                  <a:srgbClr val="C00000"/>
                </a:solidFill>
                <a:latin typeface="楷体" panose="02010609060101010101" charset="-122"/>
                <a:ea typeface="楷体" panose="02010609060101010101" charset="-122"/>
                <a:cs typeface="微软雅黑" panose="020B0503020204020204" charset="-122"/>
              </a:rPr>
              <a:t>——</a:t>
            </a:r>
            <a:r>
              <a:rPr lang="zh-CN" altLang="en-US" b="1">
                <a:solidFill>
                  <a:srgbClr val="C00000"/>
                </a:solidFill>
                <a:latin typeface="楷体" panose="02010609060101010101" charset="-122"/>
                <a:ea typeface="楷体" panose="02010609060101010101" charset="-122"/>
                <a:cs typeface="微软雅黑" panose="020B0503020204020204" charset="-122"/>
              </a:rPr>
              <a:t>不符合预决算编报范围</a:t>
            </a:r>
            <a:endParaRPr lang="zh-CN" altLang="en-US" b="1">
              <a:solidFill>
                <a:srgbClr val="C00000"/>
              </a:solidFill>
              <a:latin typeface="楷体" panose="02010609060101010101" charset="-122"/>
              <a:ea typeface="楷体" panose="02010609060101010101" charset="-122"/>
              <a:cs typeface="微软雅黑" panose="020B0503020204020204" charset="-122"/>
            </a:endParaRPr>
          </a:p>
        </p:txBody>
      </p:sp>
      <p:sp>
        <p:nvSpPr>
          <p:cNvPr id="2" name="PA_文本框 2"/>
          <p:cNvSpPr txBox="1"/>
          <p:nvPr>
            <p:custDataLst>
              <p:tags r:id="rId2"/>
            </p:custDataLst>
          </p:nvPr>
        </p:nvSpPr>
        <p:spPr>
          <a:xfrm>
            <a:off x="168910" y="1021080"/>
            <a:ext cx="3774440" cy="534035"/>
          </a:xfrm>
          <a:prstGeom prst="rect">
            <a:avLst/>
          </a:prstGeom>
        </p:spPr>
        <p:txBody>
          <a:bodyPr wrap="square">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algn="dist"/>
            <a:r>
              <a:rPr lang="zh-CN" altLang="en-US" sz="2400" dirty="0">
                <a:solidFill>
                  <a:srgbClr val="274F95"/>
                </a:solidFill>
                <a:cs typeface="+mn-ea"/>
                <a:sym typeface="+mn-lt"/>
              </a:rPr>
              <a:t>一、报表编报整体问题</a:t>
            </a:r>
            <a:endParaRPr lang="zh-CN" altLang="en-US" sz="2400" dirty="0">
              <a:solidFill>
                <a:srgbClr val="274F95"/>
              </a:solidFill>
              <a:cs typeface="+mn-ea"/>
              <a:sym typeface="+mn-lt"/>
            </a:endParaRPr>
          </a:p>
        </p:txBody>
      </p:sp>
      <p:sp>
        <p:nvSpPr>
          <p:cNvPr id="3" name="矩形 2"/>
          <p:cNvSpPr/>
          <p:nvPr/>
        </p:nvSpPr>
        <p:spPr>
          <a:xfrm flipV="1">
            <a:off x="168910" y="1555115"/>
            <a:ext cx="3834765"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350">
              <a:latin typeface="思源宋体 Heavy" panose="02020900000000000000" pitchFamily="18" charset="-122"/>
              <a:ea typeface="思源宋体 Heavy" panose="02020900000000000000" pitchFamily="18" charset="-122"/>
            </a:endParaRPr>
          </a:p>
        </p:txBody>
      </p:sp>
      <p:sp>
        <p:nvSpPr>
          <p:cNvPr id="6" name="文本框 5"/>
          <p:cNvSpPr txBox="1"/>
          <p:nvPr/>
        </p:nvSpPr>
        <p:spPr>
          <a:xfrm>
            <a:off x="4501991" y="2345055"/>
            <a:ext cx="845344" cy="320040"/>
          </a:xfrm>
          <a:prstGeom prst="rect">
            <a:avLst/>
          </a:prstGeom>
          <a:noFill/>
        </p:spPr>
        <p:txBody>
          <a:bodyPr wrap="square" rtlCol="0">
            <a:spAutoFit/>
          </a:bodyPr>
          <a:lstStyle/>
          <a:p>
            <a:pPr algn="ctr"/>
            <a:r>
              <a:rPr lang="en-US" altLang="zh-CN" sz="1500">
                <a:solidFill>
                  <a:schemeClr val="bg1"/>
                </a:solidFill>
              </a:rPr>
              <a:t>行为税</a:t>
            </a:r>
            <a:endParaRPr lang="en-US" altLang="zh-CN" sz="1500">
              <a:solidFill>
                <a:schemeClr val="bg1"/>
              </a:solidFill>
            </a:endParaRPr>
          </a:p>
        </p:txBody>
      </p:sp>
      <p:sp>
        <p:nvSpPr>
          <p:cNvPr id="31" name="文本框 30"/>
          <p:cNvSpPr txBox="1"/>
          <p:nvPr>
            <p:custDataLst>
              <p:tags r:id="rId3"/>
            </p:custDataLst>
          </p:nvPr>
        </p:nvSpPr>
        <p:spPr>
          <a:xfrm>
            <a:off x="1212850" y="3211195"/>
            <a:ext cx="7193280" cy="908050"/>
          </a:xfrm>
          <a:prstGeom prst="rect">
            <a:avLst/>
          </a:prstGeom>
          <a:noFill/>
          <a:extLst>
            <a:ext uri="{909E8E84-426E-40DD-AFC4-6F175D3DCCD1}">
              <a14:hiddenFill xmlns:a14="http://schemas.microsoft.com/office/drawing/2010/main">
                <a:solidFill>
                  <a:schemeClr val="bg1">
                    <a:lumMod val="85000"/>
                  </a:schemeClr>
                </a:solidFill>
              </a14:hiddenFill>
            </a:ext>
          </a:extLst>
        </p:spPr>
        <p:txBody>
          <a:bodyPr wrap="square" rtlCol="0">
            <a:noAutofit/>
          </a:bodyPr>
          <a:lstStyle/>
          <a:p>
            <a:pPr indent="457200" fontAlgn="auto">
              <a:lnSpc>
                <a:spcPct val="170000"/>
              </a:lnSpc>
            </a:pPr>
            <a:r>
              <a:rPr lang="zh-CN" altLang="en-US" b="1">
                <a:solidFill>
                  <a:srgbClr val="C00000"/>
                </a:solidFill>
                <a:latin typeface="楷体" panose="02010609060101010101" charset="-122"/>
                <a:ea typeface="楷体" panose="02010609060101010101" charset="-122"/>
                <a:cs typeface="微软雅黑" panose="020B0503020204020204" charset="-122"/>
              </a:rPr>
              <a:t>存在部门下辖自收自支单位或单位自有收入未编报部门预算和部门决算的情况</a:t>
            </a:r>
            <a:r>
              <a:rPr lang="en-US" altLang="zh-CN" b="1">
                <a:solidFill>
                  <a:srgbClr val="C00000"/>
                </a:solidFill>
                <a:latin typeface="楷体" panose="02010609060101010101" charset="-122"/>
                <a:ea typeface="楷体" panose="02010609060101010101" charset="-122"/>
                <a:cs typeface="微软雅黑" panose="020B0503020204020204" charset="-122"/>
                <a:sym typeface="+mn-ea"/>
              </a:rPr>
              <a:t>——</a:t>
            </a:r>
            <a:r>
              <a:rPr lang="zh-CN" altLang="en-US" b="1">
                <a:solidFill>
                  <a:srgbClr val="C00000"/>
                </a:solidFill>
                <a:latin typeface="楷体" panose="02010609060101010101" charset="-122"/>
                <a:ea typeface="楷体" panose="02010609060101010101" charset="-122"/>
                <a:cs typeface="微软雅黑" panose="020B0503020204020204" charset="-122"/>
                <a:sym typeface="+mn-ea"/>
              </a:rPr>
              <a:t>不符合预算法和预算法实施条例</a:t>
            </a:r>
            <a:endParaRPr lang="en-US" altLang="zh-CN" b="1">
              <a:solidFill>
                <a:srgbClr val="C00000"/>
              </a:solidFill>
              <a:latin typeface="楷体" panose="02010609060101010101" charset="-122"/>
              <a:ea typeface="楷体" panose="02010609060101010101" charset="-122"/>
              <a:cs typeface="微软雅黑" panose="020B0503020204020204" charset="-122"/>
            </a:endParaRPr>
          </a:p>
        </p:txBody>
      </p:sp>
      <p:sp>
        <p:nvSpPr>
          <p:cNvPr id="14" name="矩形: 圆角 30"/>
          <p:cNvSpPr/>
          <p:nvPr>
            <p:custDataLst>
              <p:tags r:id="rId4"/>
            </p:custDataLst>
          </p:nvPr>
        </p:nvSpPr>
        <p:spPr>
          <a:xfrm>
            <a:off x="467360" y="3428841"/>
            <a:ext cx="1037273" cy="334804"/>
          </a:xfrm>
          <a:prstGeom prst="roundRect">
            <a:avLst>
              <a:gd name="adj" fmla="val 50000"/>
            </a:avLst>
          </a:prstGeom>
          <a:solidFill>
            <a:schemeClr val="accent5">
              <a:lumMod val="50000"/>
            </a:schemeClr>
          </a:solidFill>
          <a:ln w="12700" cap="flat" cmpd="sng" algn="ctr">
            <a:solidFill>
              <a:schemeClr val="accent5">
                <a:lumMod val="50000"/>
              </a:schemeClr>
            </a:solidFill>
            <a:prstDash val="solid"/>
            <a:miter lim="800000"/>
          </a:ln>
          <a:effectLst/>
        </p:spPr>
        <p:txBody>
          <a:bodyPr rtlCol="0" anchor="ctr"/>
          <a:lstStyle/>
          <a:p>
            <a:pPr algn="ctr"/>
            <a:r>
              <a:rPr lang="zh-CN" altLang="en-US" sz="1500" b="1" dirty="0">
                <a:solidFill>
                  <a:schemeClr val="bg1"/>
                </a:solidFill>
                <a:latin typeface="微软雅黑" panose="020B0503020204020204" charset="-122"/>
                <a:ea typeface="微软雅黑" panose="020B0503020204020204" charset="-122"/>
                <a:cs typeface="+mn-ea"/>
                <a:sym typeface="思源黑体 CN Bold" panose="020B0800000000000000" pitchFamily="34" charset="-122"/>
              </a:rPr>
              <a:t>问题</a:t>
            </a:r>
            <a:r>
              <a:rPr lang="en-US" altLang="zh-CN" sz="1500" b="1" dirty="0">
                <a:solidFill>
                  <a:schemeClr val="bg1"/>
                </a:solidFill>
                <a:latin typeface="微软雅黑" panose="020B0503020204020204" charset="-122"/>
                <a:ea typeface="微软雅黑" panose="020B0503020204020204" charset="-122"/>
                <a:cs typeface="+mn-ea"/>
                <a:sym typeface="思源黑体 CN Bold" panose="020B0800000000000000" pitchFamily="34" charset="-122"/>
              </a:rPr>
              <a:t>2</a:t>
            </a:r>
            <a:endParaRPr lang="zh-CN" altLang="en-US" sz="1500" b="1" dirty="0">
              <a:solidFill>
                <a:schemeClr val="bg1"/>
              </a:solidFill>
              <a:latin typeface="微软雅黑" panose="020B0503020204020204" charset="-122"/>
              <a:ea typeface="微软雅黑" panose="020B0503020204020204" charset="-122"/>
              <a:cs typeface="+mn-ea"/>
              <a:sym typeface="思源黑体 CN Bold" panose="020B0800000000000000" pitchFamily="34" charset="-122"/>
            </a:endParaRPr>
          </a:p>
        </p:txBody>
      </p:sp>
      <p:sp>
        <p:nvSpPr>
          <p:cNvPr id="5" name="文本框 4"/>
          <p:cNvSpPr txBox="1"/>
          <p:nvPr>
            <p:custDataLst>
              <p:tags r:id="rId5"/>
            </p:custDataLst>
          </p:nvPr>
        </p:nvSpPr>
        <p:spPr>
          <a:xfrm>
            <a:off x="1228090" y="1892300"/>
            <a:ext cx="7735570" cy="1003300"/>
          </a:xfrm>
          <a:prstGeom prst="rect">
            <a:avLst/>
          </a:prstGeom>
          <a:noFill/>
          <a:extLst>
            <a:ext uri="{909E8E84-426E-40DD-AFC4-6F175D3DCCD1}">
              <a14:hiddenFill xmlns:a14="http://schemas.microsoft.com/office/drawing/2010/main">
                <a:solidFill>
                  <a:schemeClr val="bg1">
                    <a:lumMod val="85000"/>
                  </a:schemeClr>
                </a:solidFill>
              </a14:hiddenFill>
            </a:ext>
          </a:extLst>
        </p:spPr>
        <p:txBody>
          <a:bodyPr wrap="square" rtlCol="0">
            <a:noAutofit/>
          </a:bodyPr>
          <a:p>
            <a:pPr indent="457200" fontAlgn="auto">
              <a:lnSpc>
                <a:spcPct val="130000"/>
              </a:lnSpc>
            </a:pPr>
            <a:r>
              <a:rPr lang="zh-CN" altLang="en-US" b="1">
                <a:solidFill>
                  <a:srgbClr val="C00000"/>
                </a:solidFill>
                <a:latin typeface="楷体" panose="02010609060101010101" charset="-122"/>
                <a:ea typeface="楷体" panose="02010609060101010101" charset="-122"/>
                <a:cs typeface="微软雅黑" panose="020B0503020204020204" charset="-122"/>
              </a:rPr>
              <a:t>存在个别单位各支出大类的年初预算执行率畸低畸高，各科目之间、各项目之间、各项目类别间无理由频繁调整。</a:t>
            </a:r>
            <a:r>
              <a:rPr lang="en-US" altLang="zh-CN" b="1">
                <a:solidFill>
                  <a:srgbClr val="C00000"/>
                </a:solidFill>
                <a:latin typeface="楷体" panose="02010609060101010101" charset="-122"/>
                <a:ea typeface="楷体" panose="02010609060101010101" charset="-122"/>
                <a:cs typeface="微软雅黑" panose="020B0503020204020204" charset="-122"/>
                <a:sym typeface="+mn-ea"/>
              </a:rPr>
              <a:t>——</a:t>
            </a:r>
            <a:r>
              <a:rPr lang="zh-CN" altLang="en-US" b="1">
                <a:solidFill>
                  <a:srgbClr val="C00000"/>
                </a:solidFill>
                <a:latin typeface="楷体" panose="02010609060101010101" charset="-122"/>
                <a:ea typeface="楷体" panose="02010609060101010101" charset="-122"/>
                <a:cs typeface="微软雅黑" panose="020B0503020204020204" charset="-122"/>
                <a:sym typeface="+mn-ea"/>
              </a:rPr>
              <a:t>不符合预算执行规范</a:t>
            </a:r>
            <a:endParaRPr lang="zh-CN" altLang="en-US" b="1">
              <a:solidFill>
                <a:srgbClr val="C00000"/>
              </a:solidFill>
              <a:latin typeface="楷体" panose="02010609060101010101" charset="-122"/>
              <a:ea typeface="楷体" panose="02010609060101010101" charset="-122"/>
              <a:cs typeface="微软雅黑" panose="020B0503020204020204" charset="-122"/>
            </a:endParaRPr>
          </a:p>
        </p:txBody>
      </p:sp>
      <p:sp>
        <p:nvSpPr>
          <p:cNvPr id="7" name="矩形: 圆角 30"/>
          <p:cNvSpPr/>
          <p:nvPr>
            <p:custDataLst>
              <p:tags r:id="rId6"/>
            </p:custDataLst>
          </p:nvPr>
        </p:nvSpPr>
        <p:spPr>
          <a:xfrm>
            <a:off x="438626" y="2068354"/>
            <a:ext cx="1037273" cy="334804"/>
          </a:xfrm>
          <a:prstGeom prst="roundRect">
            <a:avLst>
              <a:gd name="adj" fmla="val 50000"/>
            </a:avLst>
          </a:prstGeom>
          <a:solidFill>
            <a:srgbClr val="274F95"/>
          </a:solidFill>
          <a:ln w="12700" cap="flat" cmpd="sng" algn="ctr">
            <a:noFill/>
            <a:prstDash val="solid"/>
            <a:miter lim="800000"/>
          </a:ln>
          <a:effectLst/>
        </p:spPr>
        <p:txBody>
          <a:bodyPr rtlCol="0" anchor="ctr"/>
          <a:p>
            <a:pPr algn="ctr"/>
            <a:r>
              <a:rPr lang="zh-CN" altLang="en-US" sz="1500" b="1" dirty="0">
                <a:solidFill>
                  <a:schemeClr val="bg1"/>
                </a:solidFill>
                <a:latin typeface="微软雅黑" panose="020B0503020204020204" charset="-122"/>
                <a:ea typeface="微软雅黑" panose="020B0503020204020204" charset="-122"/>
                <a:cs typeface="+mn-ea"/>
                <a:sym typeface="思源黑体 CN Bold" panose="020B0800000000000000" pitchFamily="34" charset="-122"/>
              </a:rPr>
              <a:t>问题</a:t>
            </a:r>
            <a:r>
              <a:rPr lang="en-US" altLang="zh-CN" sz="1500" b="1" dirty="0">
                <a:solidFill>
                  <a:schemeClr val="bg1"/>
                </a:solidFill>
                <a:latin typeface="微软雅黑" panose="020B0503020204020204" charset="-122"/>
                <a:ea typeface="微软雅黑" panose="020B0503020204020204" charset="-122"/>
                <a:cs typeface="+mn-ea"/>
                <a:sym typeface="思源黑体 CN Bold" panose="020B0800000000000000" pitchFamily="34" charset="-122"/>
              </a:rPr>
              <a:t>1</a:t>
            </a:r>
            <a:endParaRPr lang="zh-CN" altLang="en-US" sz="1500" b="1" dirty="0">
              <a:solidFill>
                <a:schemeClr val="bg1"/>
              </a:solidFill>
              <a:latin typeface="微软雅黑" panose="020B0503020204020204" charset="-122"/>
              <a:ea typeface="微软雅黑" panose="020B0503020204020204" charset="-122"/>
              <a:cs typeface="+mn-ea"/>
              <a:sym typeface="思源黑体 CN Bold" panose="020B0800000000000000" pitchFamily="34" charset="-122"/>
            </a:endParaRPr>
          </a:p>
        </p:txBody>
      </p:sp>
      <p:sp>
        <p:nvSpPr>
          <p:cNvPr id="4" name="矩形: 圆角 30"/>
          <p:cNvSpPr/>
          <p:nvPr>
            <p:custDataLst>
              <p:tags r:id="rId7"/>
            </p:custDataLst>
          </p:nvPr>
        </p:nvSpPr>
        <p:spPr>
          <a:xfrm>
            <a:off x="438785" y="4757896"/>
            <a:ext cx="1037273" cy="334804"/>
          </a:xfrm>
          <a:prstGeom prst="roundRect">
            <a:avLst>
              <a:gd name="adj" fmla="val 50000"/>
            </a:avLst>
          </a:prstGeom>
          <a:solidFill>
            <a:srgbClr val="274F95"/>
          </a:solidFill>
          <a:ln w="12700" cap="flat" cmpd="sng" algn="ctr">
            <a:noFill/>
            <a:prstDash val="solid"/>
            <a:miter lim="800000"/>
          </a:ln>
          <a:effectLst/>
        </p:spPr>
        <p:txBody>
          <a:bodyPr rtlCol="0" anchor="ctr"/>
          <a:p>
            <a:pPr algn="ctr"/>
            <a:r>
              <a:rPr lang="zh-CN" altLang="en-US" sz="1500" b="1" dirty="0">
                <a:solidFill>
                  <a:schemeClr val="bg1"/>
                </a:solidFill>
                <a:latin typeface="微软雅黑" panose="020B0503020204020204" charset="-122"/>
                <a:ea typeface="微软雅黑" panose="020B0503020204020204" charset="-122"/>
                <a:cs typeface="+mn-ea"/>
                <a:sym typeface="思源黑体 CN Bold" panose="020B0800000000000000" pitchFamily="34" charset="-122"/>
              </a:rPr>
              <a:t>问题</a:t>
            </a:r>
            <a:r>
              <a:rPr lang="en-US" sz="1500" b="1" dirty="0">
                <a:solidFill>
                  <a:schemeClr val="bg1"/>
                </a:solidFill>
                <a:latin typeface="微软雅黑" panose="020B0503020204020204" charset="-122"/>
                <a:ea typeface="微软雅黑" panose="020B0503020204020204" charset="-122"/>
                <a:cs typeface="+mn-ea"/>
                <a:sym typeface="思源黑体 CN Bold" panose="020B0800000000000000" pitchFamily="34" charset="-122"/>
              </a:rPr>
              <a:t>3</a:t>
            </a:r>
            <a:endParaRPr lang="en-US" sz="1500" b="1" dirty="0">
              <a:solidFill>
                <a:schemeClr val="bg1"/>
              </a:solidFill>
              <a:latin typeface="微软雅黑" panose="020B0503020204020204" charset="-122"/>
              <a:ea typeface="微软雅黑" panose="020B0503020204020204" charset="-122"/>
              <a:cs typeface="+mn-ea"/>
              <a:sym typeface="思源黑体 CN Bold" panose="020B0800000000000000" pitchFamily="34" charset="-122"/>
            </a:endParaRPr>
          </a:p>
        </p:txBody>
      </p:sp>
    </p:spTree>
    <p:custDataLst>
      <p:tags r:id="rId8"/>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custDataLst>
              <p:tags r:id="rId1"/>
            </p:custDataLst>
          </p:nvPr>
        </p:nvSpPr>
        <p:spPr>
          <a:xfrm>
            <a:off x="1322070" y="3227705"/>
            <a:ext cx="7103745" cy="723900"/>
          </a:xfrm>
          <a:prstGeom prst="rect">
            <a:avLst/>
          </a:prstGeom>
          <a:noFill/>
          <a:extLst>
            <a:ext uri="{909E8E84-426E-40DD-AFC4-6F175D3DCCD1}">
              <a14:hiddenFill xmlns:a14="http://schemas.microsoft.com/office/drawing/2010/main">
                <a:solidFill>
                  <a:schemeClr val="bg1">
                    <a:lumMod val="85000"/>
                  </a:schemeClr>
                </a:solidFill>
              </a14:hiddenFill>
            </a:ext>
          </a:extLst>
        </p:spPr>
        <p:txBody>
          <a:bodyPr wrap="square" rtlCol="0">
            <a:noAutofit/>
          </a:bodyPr>
          <a:lstStyle/>
          <a:p>
            <a:pPr indent="457200" fontAlgn="auto">
              <a:lnSpc>
                <a:spcPct val="140000"/>
              </a:lnSpc>
            </a:pPr>
            <a:r>
              <a:rPr lang="zh-CN" altLang="en-US" b="1" dirty="0" smtClean="0">
                <a:solidFill>
                  <a:srgbClr val="C00000"/>
                </a:solidFill>
                <a:latin typeface="楷体" panose="02010609060101010101" charset="-122"/>
                <a:ea typeface="楷体" panose="02010609060101010101" charset="-122"/>
                <a:cs typeface="微软雅黑" panose="020B0503020204020204" charset="-122"/>
              </a:rPr>
              <a:t>部分</a:t>
            </a:r>
            <a:r>
              <a:rPr lang="zh-CN" altLang="en-US" b="1" dirty="0">
                <a:solidFill>
                  <a:srgbClr val="C00000"/>
                </a:solidFill>
                <a:latin typeface="楷体" panose="02010609060101010101" charset="-122"/>
                <a:ea typeface="楷体" panose="02010609060101010101" charset="-122"/>
                <a:cs typeface="微软雅黑" panose="020B0503020204020204" charset="-122"/>
              </a:rPr>
              <a:t>单位出错说明、审核模板说明“真实存在情况”“国库审核通过”</a:t>
            </a:r>
            <a:r>
              <a:rPr lang="en-US" altLang="zh-CN" b="1" dirty="0">
                <a:solidFill>
                  <a:srgbClr val="C00000"/>
                </a:solidFill>
                <a:latin typeface="楷体" panose="02010609060101010101" charset="-122"/>
                <a:ea typeface="楷体" panose="02010609060101010101" charset="-122"/>
                <a:cs typeface="微软雅黑" panose="020B0503020204020204" charset="-122"/>
              </a:rPr>
              <a:t>“</a:t>
            </a:r>
            <a:r>
              <a:rPr lang="zh-CN" altLang="en-US" b="1" dirty="0">
                <a:solidFill>
                  <a:srgbClr val="C00000"/>
                </a:solidFill>
                <a:latin typeface="楷体" panose="02010609060101010101" charset="-122"/>
                <a:ea typeface="楷体" panose="02010609060101010101" charset="-122"/>
                <a:cs typeface="微软雅黑" panose="020B0503020204020204" charset="-122"/>
              </a:rPr>
              <a:t>审核无误</a:t>
            </a:r>
            <a:r>
              <a:rPr lang="en-US" altLang="zh-CN" b="1" dirty="0">
                <a:solidFill>
                  <a:srgbClr val="C00000"/>
                </a:solidFill>
                <a:latin typeface="楷体" panose="02010609060101010101" charset="-122"/>
                <a:ea typeface="楷体" panose="02010609060101010101" charset="-122"/>
                <a:cs typeface="微软雅黑" panose="020B0503020204020204" charset="-122"/>
              </a:rPr>
              <a:t>”“</a:t>
            </a:r>
            <a:r>
              <a:rPr lang="zh-CN" altLang="en-US" b="1" dirty="0">
                <a:solidFill>
                  <a:srgbClr val="C00000"/>
                </a:solidFill>
                <a:latin typeface="楷体" panose="02010609060101010101" charset="-122"/>
                <a:ea typeface="楷体" panose="02010609060101010101" charset="-122"/>
                <a:cs typeface="微软雅黑" panose="020B0503020204020204" charset="-122"/>
              </a:rPr>
              <a:t>核实无误</a:t>
            </a:r>
            <a:r>
              <a:rPr lang="en-US" altLang="zh-CN" b="1" dirty="0">
                <a:solidFill>
                  <a:srgbClr val="C00000"/>
                </a:solidFill>
                <a:latin typeface="楷体" panose="02010609060101010101" charset="-122"/>
                <a:ea typeface="楷体" panose="02010609060101010101" charset="-122"/>
                <a:cs typeface="微软雅黑" panose="020B0503020204020204" charset="-122"/>
              </a:rPr>
              <a:t>”</a:t>
            </a:r>
            <a:r>
              <a:rPr lang="zh-CN" altLang="en-US" b="1" dirty="0">
                <a:solidFill>
                  <a:srgbClr val="C00000"/>
                </a:solidFill>
                <a:latin typeface="楷体" panose="02010609060101010101" charset="-122"/>
                <a:ea typeface="楷体" panose="02010609060101010101" charset="-122"/>
                <a:cs typeface="微软雅黑" panose="020B0503020204020204" charset="-122"/>
              </a:rPr>
              <a:t>,需要规范具体情况，需要描述</a:t>
            </a:r>
            <a:r>
              <a:rPr lang="zh-CN" altLang="en-US" b="1" dirty="0" smtClean="0">
                <a:solidFill>
                  <a:srgbClr val="C00000"/>
                </a:solidFill>
                <a:latin typeface="楷体" panose="02010609060101010101" charset="-122"/>
                <a:ea typeface="楷体" panose="02010609060101010101" charset="-122"/>
                <a:cs typeface="微软雅黑" panose="020B0503020204020204" charset="-122"/>
              </a:rPr>
              <a:t>说明事项。</a:t>
            </a:r>
            <a:r>
              <a:rPr lang="en-US" altLang="zh-CN" b="1">
                <a:solidFill>
                  <a:srgbClr val="C00000"/>
                </a:solidFill>
                <a:latin typeface="楷体" panose="02010609060101010101" charset="-122"/>
                <a:ea typeface="楷体" panose="02010609060101010101" charset="-122"/>
                <a:cs typeface="微软雅黑" panose="020B0503020204020204" charset="-122"/>
                <a:sym typeface="+mn-ea"/>
              </a:rPr>
              <a:t>——</a:t>
            </a:r>
            <a:r>
              <a:rPr lang="zh-CN" altLang="en-US" b="1">
                <a:solidFill>
                  <a:srgbClr val="C00000"/>
                </a:solidFill>
                <a:latin typeface="楷体" panose="02010609060101010101" charset="-122"/>
                <a:ea typeface="楷体" panose="02010609060101010101" charset="-122"/>
                <a:cs typeface="微软雅黑" panose="020B0503020204020204" charset="-122"/>
                <a:sym typeface="+mn-ea"/>
              </a:rPr>
              <a:t>不符合决算填报要求</a:t>
            </a:r>
            <a:endParaRPr lang="zh-CN" altLang="en-US" b="1">
              <a:solidFill>
                <a:srgbClr val="C00000"/>
              </a:solidFill>
              <a:latin typeface="楷体" panose="02010609060101010101" charset="-122"/>
              <a:ea typeface="楷体" panose="02010609060101010101" charset="-122"/>
              <a:cs typeface="微软雅黑" panose="020B0503020204020204" charset="-122"/>
            </a:endParaRPr>
          </a:p>
          <a:p>
            <a:pPr indent="457200" fontAlgn="auto">
              <a:lnSpc>
                <a:spcPct val="140000"/>
              </a:lnSpc>
            </a:pPr>
            <a:endParaRPr lang="zh-CN" altLang="en-US" sz="1500" b="1" dirty="0" smtClean="0">
              <a:solidFill>
                <a:srgbClr val="C00000"/>
              </a:solidFill>
              <a:latin typeface="楷体" panose="02010609060101010101" charset="-122"/>
              <a:ea typeface="楷体" panose="02010609060101010101" charset="-122"/>
              <a:cs typeface="微软雅黑" panose="020B0503020204020204" charset="-122"/>
            </a:endParaRPr>
          </a:p>
        </p:txBody>
      </p:sp>
      <p:sp>
        <p:nvSpPr>
          <p:cNvPr id="2" name="PA_文本框 2"/>
          <p:cNvSpPr txBox="1"/>
          <p:nvPr>
            <p:custDataLst>
              <p:tags r:id="rId2"/>
            </p:custDataLst>
          </p:nvPr>
        </p:nvSpPr>
        <p:spPr>
          <a:xfrm>
            <a:off x="168910" y="1021080"/>
            <a:ext cx="3822065" cy="534035"/>
          </a:xfrm>
          <a:prstGeom prst="rect">
            <a:avLst/>
          </a:prstGeom>
        </p:spPr>
        <p:txBody>
          <a:bodyPr wrap="square">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algn="dist"/>
            <a:r>
              <a:rPr lang="zh-CN" altLang="en-US" sz="2400" dirty="0">
                <a:solidFill>
                  <a:srgbClr val="274F95"/>
                </a:solidFill>
                <a:cs typeface="+mn-ea"/>
                <a:sym typeface="+mn-lt"/>
              </a:rPr>
              <a:t>一、报表编报整体问题</a:t>
            </a:r>
            <a:endParaRPr lang="zh-CN" altLang="en-US" sz="2400" dirty="0">
              <a:solidFill>
                <a:srgbClr val="274F95"/>
              </a:solidFill>
              <a:cs typeface="+mn-ea"/>
              <a:sym typeface="+mn-lt"/>
            </a:endParaRPr>
          </a:p>
        </p:txBody>
      </p:sp>
      <p:sp>
        <p:nvSpPr>
          <p:cNvPr id="3" name="矩形 2"/>
          <p:cNvSpPr/>
          <p:nvPr/>
        </p:nvSpPr>
        <p:spPr>
          <a:xfrm flipV="1">
            <a:off x="168910" y="1566545"/>
            <a:ext cx="38227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350">
              <a:latin typeface="思源宋体 Heavy" panose="02020900000000000000" pitchFamily="18" charset="-122"/>
              <a:ea typeface="思源宋体 Heavy" panose="02020900000000000000" pitchFamily="18" charset="-122"/>
            </a:endParaRPr>
          </a:p>
        </p:txBody>
      </p:sp>
      <p:sp>
        <p:nvSpPr>
          <p:cNvPr id="6" name="文本框 5"/>
          <p:cNvSpPr txBox="1"/>
          <p:nvPr/>
        </p:nvSpPr>
        <p:spPr>
          <a:xfrm>
            <a:off x="4501991" y="2345055"/>
            <a:ext cx="845344" cy="320040"/>
          </a:xfrm>
          <a:prstGeom prst="rect">
            <a:avLst/>
          </a:prstGeom>
          <a:noFill/>
        </p:spPr>
        <p:txBody>
          <a:bodyPr wrap="square" rtlCol="0">
            <a:spAutoFit/>
          </a:bodyPr>
          <a:lstStyle/>
          <a:p>
            <a:pPr algn="ctr"/>
            <a:r>
              <a:rPr lang="en-US" altLang="zh-CN" sz="1500">
                <a:solidFill>
                  <a:schemeClr val="bg1"/>
                </a:solidFill>
              </a:rPr>
              <a:t>行为税</a:t>
            </a:r>
            <a:endParaRPr lang="en-US" altLang="zh-CN" sz="1500">
              <a:solidFill>
                <a:schemeClr val="bg1"/>
              </a:solidFill>
            </a:endParaRPr>
          </a:p>
        </p:txBody>
      </p:sp>
      <p:sp>
        <p:nvSpPr>
          <p:cNvPr id="31" name="文本框 30"/>
          <p:cNvSpPr txBox="1"/>
          <p:nvPr>
            <p:custDataLst>
              <p:tags r:id="rId3"/>
            </p:custDataLst>
          </p:nvPr>
        </p:nvSpPr>
        <p:spPr>
          <a:xfrm>
            <a:off x="1322070" y="1932940"/>
            <a:ext cx="7441565" cy="412115"/>
          </a:xfrm>
          <a:prstGeom prst="rect">
            <a:avLst/>
          </a:prstGeom>
          <a:noFill/>
          <a:extLst>
            <a:ext uri="{909E8E84-426E-40DD-AFC4-6F175D3DCCD1}">
              <a14:hiddenFill xmlns:a14="http://schemas.microsoft.com/office/drawing/2010/main">
                <a:solidFill>
                  <a:schemeClr val="bg1">
                    <a:lumMod val="85000"/>
                  </a:schemeClr>
                </a:solidFill>
              </a14:hiddenFill>
            </a:ext>
          </a:extLst>
        </p:spPr>
        <p:txBody>
          <a:bodyPr wrap="square" rtlCol="0">
            <a:noAutofit/>
          </a:bodyPr>
          <a:lstStyle/>
          <a:p>
            <a:pPr indent="457200" fontAlgn="auto">
              <a:lnSpc>
                <a:spcPct val="130000"/>
              </a:lnSpc>
            </a:pPr>
            <a:r>
              <a:rPr lang="zh-CN" altLang="en-US" b="1">
                <a:solidFill>
                  <a:srgbClr val="C00000"/>
                </a:solidFill>
                <a:latin typeface="楷体" panose="02010609060101010101" charset="-122"/>
                <a:ea typeface="楷体" panose="02010609060101010101" charset="-122"/>
                <a:cs typeface="微软雅黑" panose="020B0503020204020204" charset="-122"/>
              </a:rPr>
              <a:t>个别单位随意调整上年预算结转结余等数据，解释原因上年错报。</a:t>
            </a:r>
            <a:r>
              <a:rPr lang="en-US" altLang="zh-CN" b="1">
                <a:solidFill>
                  <a:srgbClr val="C00000"/>
                </a:solidFill>
                <a:latin typeface="楷体" panose="02010609060101010101" charset="-122"/>
                <a:ea typeface="楷体" panose="02010609060101010101" charset="-122"/>
                <a:cs typeface="微软雅黑" panose="020B0503020204020204" charset="-122"/>
              </a:rPr>
              <a:t>——</a:t>
            </a:r>
            <a:r>
              <a:rPr lang="zh-CN" altLang="en-US" b="1">
                <a:solidFill>
                  <a:srgbClr val="C00000"/>
                </a:solidFill>
                <a:latin typeface="楷体" panose="02010609060101010101" charset="-122"/>
                <a:ea typeface="楷体" panose="02010609060101010101" charset="-122"/>
                <a:cs typeface="微软雅黑" panose="020B0503020204020204" charset="-122"/>
              </a:rPr>
              <a:t>不符合决算填报要求</a:t>
            </a:r>
            <a:endParaRPr lang="zh-CN" altLang="en-US" b="1">
              <a:solidFill>
                <a:srgbClr val="C00000"/>
              </a:solidFill>
              <a:latin typeface="楷体" panose="02010609060101010101" charset="-122"/>
              <a:ea typeface="楷体" panose="02010609060101010101" charset="-122"/>
              <a:cs typeface="微软雅黑" panose="020B0503020204020204" charset="-122"/>
            </a:endParaRPr>
          </a:p>
        </p:txBody>
      </p:sp>
      <p:sp>
        <p:nvSpPr>
          <p:cNvPr id="14" name="矩形: 圆角 30"/>
          <p:cNvSpPr/>
          <p:nvPr>
            <p:custDataLst>
              <p:tags r:id="rId4"/>
            </p:custDataLst>
          </p:nvPr>
        </p:nvSpPr>
        <p:spPr>
          <a:xfrm>
            <a:off x="485775" y="1948815"/>
            <a:ext cx="1037273" cy="334804"/>
          </a:xfrm>
          <a:prstGeom prst="roundRect">
            <a:avLst>
              <a:gd name="adj" fmla="val 50000"/>
            </a:avLst>
          </a:prstGeom>
          <a:solidFill>
            <a:srgbClr val="274F95"/>
          </a:solidFill>
          <a:ln w="12700" cap="flat" cmpd="sng" algn="ctr">
            <a:noFill/>
            <a:prstDash val="solid"/>
            <a:miter lim="800000"/>
          </a:ln>
          <a:effectLst/>
        </p:spPr>
        <p:txBody>
          <a:bodyPr rtlCol="0" anchor="ctr"/>
          <a:lstStyle/>
          <a:p>
            <a:pPr algn="ctr"/>
            <a:r>
              <a:rPr lang="zh-CN" altLang="en-US" sz="1500" b="1" dirty="0">
                <a:solidFill>
                  <a:schemeClr val="bg1"/>
                </a:solidFill>
                <a:latin typeface="微软雅黑" panose="020B0503020204020204" charset="-122"/>
                <a:ea typeface="微软雅黑" panose="020B0503020204020204" charset="-122"/>
                <a:cs typeface="+mn-ea"/>
                <a:sym typeface="思源黑体 CN Bold" panose="020B0800000000000000" pitchFamily="34" charset="-122"/>
              </a:rPr>
              <a:t>问题</a:t>
            </a:r>
            <a:r>
              <a:rPr lang="en-US" sz="1500" b="1" dirty="0">
                <a:solidFill>
                  <a:schemeClr val="bg1"/>
                </a:solidFill>
                <a:latin typeface="微软雅黑" panose="020B0503020204020204" charset="-122"/>
                <a:ea typeface="微软雅黑" panose="020B0503020204020204" charset="-122"/>
                <a:cs typeface="+mn-ea"/>
                <a:sym typeface="思源黑体 CN Bold" panose="020B0800000000000000" pitchFamily="34" charset="-122"/>
              </a:rPr>
              <a:t>4</a:t>
            </a:r>
            <a:endParaRPr lang="en-US" sz="1500" b="1" dirty="0">
              <a:solidFill>
                <a:schemeClr val="bg1"/>
              </a:solidFill>
              <a:latin typeface="微软雅黑" panose="020B0503020204020204" charset="-122"/>
              <a:ea typeface="微软雅黑" panose="020B0503020204020204" charset="-122"/>
              <a:cs typeface="+mn-ea"/>
              <a:sym typeface="思源黑体 CN Bold" panose="020B0800000000000000" pitchFamily="34" charset="-122"/>
            </a:endParaRPr>
          </a:p>
        </p:txBody>
      </p:sp>
      <p:sp>
        <p:nvSpPr>
          <p:cNvPr id="7" name="矩形: 圆角 30"/>
          <p:cNvSpPr/>
          <p:nvPr>
            <p:custDataLst>
              <p:tags r:id="rId5"/>
            </p:custDataLst>
          </p:nvPr>
        </p:nvSpPr>
        <p:spPr>
          <a:xfrm>
            <a:off x="485775" y="3339624"/>
            <a:ext cx="1037273" cy="334804"/>
          </a:xfrm>
          <a:prstGeom prst="roundRect">
            <a:avLst>
              <a:gd name="adj" fmla="val 50000"/>
            </a:avLst>
          </a:prstGeom>
          <a:solidFill>
            <a:srgbClr val="638DC5"/>
          </a:solidFill>
          <a:ln w="12700" cap="flat" cmpd="sng" algn="ctr">
            <a:noFill/>
            <a:prstDash val="solid"/>
            <a:miter lim="800000"/>
          </a:ln>
          <a:effectLst/>
        </p:spPr>
        <p:txBody>
          <a:bodyPr rtlCol="0" anchor="ctr">
            <a:noAutofit/>
          </a:bodyPr>
          <a:lstStyle/>
          <a:p>
            <a:pPr lvl="0" algn="ctr">
              <a:buClrTx/>
              <a:buSzTx/>
              <a:buFontTx/>
            </a:pPr>
            <a:r>
              <a:rPr lang="zh-CN" altLang="en-US" sz="1500" b="1" dirty="0">
                <a:solidFill>
                  <a:schemeClr val="bg1"/>
                </a:solidFill>
                <a:latin typeface="微软雅黑" panose="020B0503020204020204" charset="-122"/>
                <a:ea typeface="微软雅黑" panose="020B0503020204020204" charset="-122"/>
                <a:cs typeface="+mn-ea"/>
                <a:sym typeface="思源黑体 CN Bold" panose="020B0800000000000000" pitchFamily="34" charset="-122"/>
              </a:rPr>
              <a:t>问题</a:t>
            </a:r>
            <a:r>
              <a:rPr lang="en-US" altLang="zh-CN" sz="1500" b="1" dirty="0">
                <a:solidFill>
                  <a:schemeClr val="bg1"/>
                </a:solidFill>
                <a:latin typeface="微软雅黑" panose="020B0503020204020204" charset="-122"/>
                <a:ea typeface="微软雅黑" panose="020B0503020204020204" charset="-122"/>
                <a:cs typeface="+mn-ea"/>
                <a:sym typeface="思源黑体 CN Bold" panose="020B0800000000000000" pitchFamily="34" charset="-122"/>
              </a:rPr>
              <a:t>5</a:t>
            </a:r>
            <a:endParaRPr lang="en-US" altLang="zh-CN" sz="1500" b="1" dirty="0">
              <a:solidFill>
                <a:schemeClr val="bg1"/>
              </a:solidFill>
              <a:latin typeface="微软雅黑" panose="020B0503020204020204" charset="-122"/>
              <a:ea typeface="微软雅黑" panose="020B0503020204020204" charset="-122"/>
              <a:cs typeface="+mn-ea"/>
              <a:sym typeface="思源黑体 CN Bold" panose="020B0800000000000000" pitchFamily="34" charset="-122"/>
            </a:endParaRPr>
          </a:p>
        </p:txBody>
      </p:sp>
    </p:spTree>
    <p:custDataLst>
      <p:tags r:id="rId6"/>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custDataLst>
              <p:tags r:id="rId1"/>
            </p:custDataLst>
          </p:nvPr>
        </p:nvSpPr>
        <p:spPr>
          <a:xfrm>
            <a:off x="1322070" y="3227705"/>
            <a:ext cx="7103745" cy="723900"/>
          </a:xfrm>
          <a:prstGeom prst="rect">
            <a:avLst/>
          </a:prstGeom>
          <a:noFill/>
          <a:extLst>
            <a:ext uri="{909E8E84-426E-40DD-AFC4-6F175D3DCCD1}">
              <a14:hiddenFill xmlns:a14="http://schemas.microsoft.com/office/drawing/2010/main">
                <a:solidFill>
                  <a:schemeClr val="bg1">
                    <a:lumMod val="85000"/>
                  </a:schemeClr>
                </a:solidFill>
              </a14:hiddenFill>
            </a:ext>
          </a:extLst>
        </p:spPr>
        <p:txBody>
          <a:bodyPr wrap="square" rtlCol="0">
            <a:noAutofit/>
          </a:bodyPr>
          <a:lstStyle/>
          <a:p>
            <a:pPr indent="457200" fontAlgn="auto">
              <a:lnSpc>
                <a:spcPct val="140000"/>
              </a:lnSpc>
            </a:pPr>
            <a:r>
              <a:rPr lang="zh-CN" b="1" dirty="0" smtClean="0">
                <a:solidFill>
                  <a:srgbClr val="C00000"/>
                </a:solidFill>
                <a:latin typeface="楷体" panose="02010609060101010101" charset="-122"/>
                <a:ea typeface="楷体" panose="02010609060101010101" charset="-122"/>
                <a:cs typeface="微软雅黑" panose="020B0503020204020204" charset="-122"/>
              </a:rPr>
              <a:t>存在部分单位使用功能分类、经济分类不规范，与实际支出用途不相符。</a:t>
            </a:r>
            <a:r>
              <a:rPr lang="en-US" altLang="zh-CN" b="1">
                <a:solidFill>
                  <a:srgbClr val="C00000"/>
                </a:solidFill>
                <a:latin typeface="楷体" panose="02010609060101010101" charset="-122"/>
                <a:ea typeface="楷体" panose="02010609060101010101" charset="-122"/>
                <a:cs typeface="微软雅黑" panose="020B0503020204020204" charset="-122"/>
                <a:sym typeface="+mn-ea"/>
              </a:rPr>
              <a:t>——</a:t>
            </a:r>
            <a:r>
              <a:rPr lang="zh-CN" altLang="en-US" b="1">
                <a:solidFill>
                  <a:srgbClr val="C00000"/>
                </a:solidFill>
                <a:latin typeface="楷体" panose="02010609060101010101" charset="-122"/>
                <a:ea typeface="楷体" panose="02010609060101010101" charset="-122"/>
                <a:cs typeface="微软雅黑" panose="020B0503020204020204" charset="-122"/>
                <a:sym typeface="+mn-ea"/>
              </a:rPr>
              <a:t>不符合预算管理一体规范要求</a:t>
            </a:r>
            <a:endParaRPr lang="zh-CN" altLang="en-US" b="1">
              <a:solidFill>
                <a:srgbClr val="C00000"/>
              </a:solidFill>
              <a:latin typeface="楷体" panose="02010609060101010101" charset="-122"/>
              <a:ea typeface="楷体" panose="02010609060101010101" charset="-122"/>
              <a:cs typeface="微软雅黑" panose="020B0503020204020204" charset="-122"/>
            </a:endParaRPr>
          </a:p>
          <a:p>
            <a:pPr indent="457200" fontAlgn="auto">
              <a:lnSpc>
                <a:spcPct val="140000"/>
              </a:lnSpc>
            </a:pPr>
            <a:endParaRPr lang="zh-CN" altLang="en-US" b="1">
              <a:solidFill>
                <a:srgbClr val="C00000"/>
              </a:solidFill>
              <a:latin typeface="楷体" panose="02010609060101010101" charset="-122"/>
              <a:ea typeface="楷体" panose="02010609060101010101" charset="-122"/>
              <a:cs typeface="微软雅黑" panose="020B0503020204020204" charset="-122"/>
            </a:endParaRPr>
          </a:p>
          <a:p>
            <a:pPr indent="457200" fontAlgn="auto">
              <a:lnSpc>
                <a:spcPct val="140000"/>
              </a:lnSpc>
            </a:pPr>
            <a:endParaRPr lang="zh-CN" altLang="en-US" sz="1500" b="1" dirty="0" smtClean="0">
              <a:solidFill>
                <a:srgbClr val="C00000"/>
              </a:solidFill>
              <a:latin typeface="楷体" panose="02010609060101010101" charset="-122"/>
              <a:ea typeface="楷体" panose="02010609060101010101" charset="-122"/>
              <a:cs typeface="微软雅黑" panose="020B0503020204020204" charset="-122"/>
            </a:endParaRPr>
          </a:p>
        </p:txBody>
      </p:sp>
      <p:sp>
        <p:nvSpPr>
          <p:cNvPr id="2" name="PA_文本框 2"/>
          <p:cNvSpPr txBox="1"/>
          <p:nvPr>
            <p:custDataLst>
              <p:tags r:id="rId2"/>
            </p:custDataLst>
          </p:nvPr>
        </p:nvSpPr>
        <p:spPr>
          <a:xfrm>
            <a:off x="168910" y="1021080"/>
            <a:ext cx="3567430" cy="534035"/>
          </a:xfrm>
          <a:prstGeom prst="rect">
            <a:avLst/>
          </a:prstGeom>
        </p:spPr>
        <p:txBody>
          <a:bodyPr wrap="square">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algn="dist"/>
            <a:r>
              <a:rPr lang="zh-CN" altLang="en-US" sz="2400" dirty="0">
                <a:solidFill>
                  <a:srgbClr val="274F95"/>
                </a:solidFill>
                <a:cs typeface="+mn-ea"/>
                <a:sym typeface="+mn-lt"/>
              </a:rPr>
              <a:t>一、报表编报整体问题</a:t>
            </a:r>
            <a:endParaRPr lang="zh-CN" altLang="en-US" sz="2400" dirty="0">
              <a:solidFill>
                <a:srgbClr val="274F95"/>
              </a:solidFill>
              <a:cs typeface="+mn-ea"/>
              <a:sym typeface="+mn-lt"/>
            </a:endParaRPr>
          </a:p>
        </p:txBody>
      </p:sp>
      <p:sp>
        <p:nvSpPr>
          <p:cNvPr id="3" name="矩形 2"/>
          <p:cNvSpPr/>
          <p:nvPr/>
        </p:nvSpPr>
        <p:spPr>
          <a:xfrm flipV="1">
            <a:off x="168910" y="1555115"/>
            <a:ext cx="368427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350">
              <a:latin typeface="思源宋体 Heavy" panose="02020900000000000000" pitchFamily="18" charset="-122"/>
              <a:ea typeface="思源宋体 Heavy" panose="02020900000000000000" pitchFamily="18" charset="-122"/>
            </a:endParaRPr>
          </a:p>
        </p:txBody>
      </p:sp>
      <p:sp>
        <p:nvSpPr>
          <p:cNvPr id="6" name="文本框 5"/>
          <p:cNvSpPr txBox="1"/>
          <p:nvPr/>
        </p:nvSpPr>
        <p:spPr>
          <a:xfrm>
            <a:off x="4501991" y="2345055"/>
            <a:ext cx="845344" cy="320040"/>
          </a:xfrm>
          <a:prstGeom prst="rect">
            <a:avLst/>
          </a:prstGeom>
          <a:noFill/>
        </p:spPr>
        <p:txBody>
          <a:bodyPr wrap="square" rtlCol="0">
            <a:spAutoFit/>
          </a:bodyPr>
          <a:lstStyle/>
          <a:p>
            <a:pPr algn="ctr"/>
            <a:r>
              <a:rPr lang="en-US" altLang="zh-CN" sz="1500">
                <a:solidFill>
                  <a:schemeClr val="bg1"/>
                </a:solidFill>
              </a:rPr>
              <a:t>行为税</a:t>
            </a:r>
            <a:endParaRPr lang="en-US" altLang="zh-CN" sz="1500">
              <a:solidFill>
                <a:schemeClr val="bg1"/>
              </a:solidFill>
            </a:endParaRPr>
          </a:p>
        </p:txBody>
      </p:sp>
      <p:sp>
        <p:nvSpPr>
          <p:cNvPr id="31" name="文本框 30"/>
          <p:cNvSpPr txBox="1"/>
          <p:nvPr>
            <p:custDataLst>
              <p:tags r:id="rId3"/>
            </p:custDataLst>
          </p:nvPr>
        </p:nvSpPr>
        <p:spPr>
          <a:xfrm>
            <a:off x="1322070" y="1932940"/>
            <a:ext cx="7441565" cy="412115"/>
          </a:xfrm>
          <a:prstGeom prst="rect">
            <a:avLst/>
          </a:prstGeom>
          <a:noFill/>
          <a:extLst>
            <a:ext uri="{909E8E84-426E-40DD-AFC4-6F175D3DCCD1}">
              <a14:hiddenFill xmlns:a14="http://schemas.microsoft.com/office/drawing/2010/main">
                <a:solidFill>
                  <a:schemeClr val="bg1">
                    <a:lumMod val="85000"/>
                  </a:schemeClr>
                </a:solidFill>
              </a14:hiddenFill>
            </a:ext>
          </a:extLst>
        </p:spPr>
        <p:txBody>
          <a:bodyPr wrap="square" rtlCol="0">
            <a:noAutofit/>
          </a:bodyPr>
          <a:lstStyle/>
          <a:p>
            <a:pPr indent="457200" fontAlgn="auto">
              <a:lnSpc>
                <a:spcPct val="130000"/>
              </a:lnSpc>
            </a:pPr>
            <a:r>
              <a:rPr lang="zh-CN" altLang="en-US" b="1">
                <a:solidFill>
                  <a:srgbClr val="C00000"/>
                </a:solidFill>
                <a:latin typeface="楷体" panose="02010609060101010101" charset="-122"/>
                <a:ea typeface="楷体" panose="02010609060101010101" charset="-122"/>
                <a:cs typeface="微软雅黑" panose="020B0503020204020204" charset="-122"/>
              </a:rPr>
              <a:t>部分项目存在项目名称编写不规范、项目用途与功能分类不匹配、项目名称与功能分类科目名称高度相似的问题</a:t>
            </a:r>
            <a:r>
              <a:rPr lang="en-US" altLang="zh-CN" b="1">
                <a:solidFill>
                  <a:srgbClr val="C00000"/>
                </a:solidFill>
                <a:latin typeface="楷体" panose="02010609060101010101" charset="-122"/>
                <a:ea typeface="楷体" panose="02010609060101010101" charset="-122"/>
                <a:cs typeface="微软雅黑" panose="020B0503020204020204" charset="-122"/>
              </a:rPr>
              <a:t>——</a:t>
            </a:r>
            <a:r>
              <a:rPr lang="zh-CN" altLang="en-US" b="1">
                <a:solidFill>
                  <a:srgbClr val="C00000"/>
                </a:solidFill>
                <a:latin typeface="楷体" panose="02010609060101010101" charset="-122"/>
                <a:ea typeface="楷体" panose="02010609060101010101" charset="-122"/>
                <a:cs typeface="微软雅黑" panose="020B0503020204020204" charset="-122"/>
              </a:rPr>
              <a:t>不符合预算管理一体规范要求</a:t>
            </a:r>
            <a:endParaRPr lang="zh-CN" altLang="en-US" b="1">
              <a:solidFill>
                <a:srgbClr val="C00000"/>
              </a:solidFill>
              <a:latin typeface="楷体" panose="02010609060101010101" charset="-122"/>
              <a:ea typeface="楷体" panose="02010609060101010101" charset="-122"/>
              <a:cs typeface="微软雅黑" panose="020B0503020204020204" charset="-122"/>
            </a:endParaRPr>
          </a:p>
        </p:txBody>
      </p:sp>
      <p:sp>
        <p:nvSpPr>
          <p:cNvPr id="14" name="矩形: 圆角 30"/>
          <p:cNvSpPr/>
          <p:nvPr>
            <p:custDataLst>
              <p:tags r:id="rId4"/>
            </p:custDataLst>
          </p:nvPr>
        </p:nvSpPr>
        <p:spPr>
          <a:xfrm>
            <a:off x="485775" y="1948815"/>
            <a:ext cx="1037273" cy="334804"/>
          </a:xfrm>
          <a:prstGeom prst="roundRect">
            <a:avLst>
              <a:gd name="adj" fmla="val 50000"/>
            </a:avLst>
          </a:prstGeom>
          <a:solidFill>
            <a:srgbClr val="274F95"/>
          </a:solidFill>
          <a:ln w="12700" cap="flat" cmpd="sng" algn="ctr">
            <a:noFill/>
            <a:prstDash val="solid"/>
            <a:miter lim="800000"/>
          </a:ln>
          <a:effectLst/>
        </p:spPr>
        <p:txBody>
          <a:bodyPr rtlCol="0" anchor="ctr"/>
          <a:lstStyle/>
          <a:p>
            <a:pPr algn="ctr"/>
            <a:r>
              <a:rPr lang="zh-CN" altLang="en-US" sz="1500" b="1" dirty="0">
                <a:solidFill>
                  <a:schemeClr val="bg1"/>
                </a:solidFill>
                <a:latin typeface="微软雅黑" panose="020B0503020204020204" charset="-122"/>
                <a:ea typeface="微软雅黑" panose="020B0503020204020204" charset="-122"/>
                <a:cs typeface="+mn-ea"/>
                <a:sym typeface="思源黑体 CN Bold" panose="020B0800000000000000" pitchFamily="34" charset="-122"/>
              </a:rPr>
              <a:t>问题</a:t>
            </a:r>
            <a:r>
              <a:rPr lang="en-US" altLang="zh-CN" sz="1500" b="1" dirty="0">
                <a:solidFill>
                  <a:schemeClr val="bg1"/>
                </a:solidFill>
                <a:latin typeface="微软雅黑" panose="020B0503020204020204" charset="-122"/>
                <a:ea typeface="微软雅黑" panose="020B0503020204020204" charset="-122"/>
                <a:cs typeface="+mn-ea"/>
                <a:sym typeface="思源黑体 CN Bold" panose="020B0800000000000000" pitchFamily="34" charset="-122"/>
              </a:rPr>
              <a:t>6</a:t>
            </a:r>
            <a:endParaRPr lang="en-US" altLang="zh-CN" sz="1500" b="1" dirty="0">
              <a:solidFill>
                <a:schemeClr val="bg1"/>
              </a:solidFill>
              <a:latin typeface="微软雅黑" panose="020B0503020204020204" charset="-122"/>
              <a:ea typeface="微软雅黑" panose="020B0503020204020204" charset="-122"/>
              <a:cs typeface="+mn-ea"/>
              <a:sym typeface="思源黑体 CN Bold" panose="020B0800000000000000" pitchFamily="34" charset="-122"/>
            </a:endParaRPr>
          </a:p>
        </p:txBody>
      </p:sp>
      <p:sp>
        <p:nvSpPr>
          <p:cNvPr id="7" name="矩形: 圆角 30"/>
          <p:cNvSpPr/>
          <p:nvPr>
            <p:custDataLst>
              <p:tags r:id="rId5"/>
            </p:custDataLst>
          </p:nvPr>
        </p:nvSpPr>
        <p:spPr>
          <a:xfrm>
            <a:off x="485775" y="3339624"/>
            <a:ext cx="1037273" cy="334804"/>
          </a:xfrm>
          <a:prstGeom prst="roundRect">
            <a:avLst>
              <a:gd name="adj" fmla="val 50000"/>
            </a:avLst>
          </a:prstGeom>
          <a:solidFill>
            <a:srgbClr val="638DC5"/>
          </a:solidFill>
          <a:ln w="12700" cap="flat" cmpd="sng" algn="ctr">
            <a:noFill/>
            <a:prstDash val="solid"/>
            <a:miter lim="800000"/>
          </a:ln>
          <a:effectLst/>
        </p:spPr>
        <p:txBody>
          <a:bodyPr rtlCol="0" anchor="ctr">
            <a:noAutofit/>
          </a:bodyPr>
          <a:lstStyle/>
          <a:p>
            <a:pPr lvl="0" algn="ctr">
              <a:buClrTx/>
              <a:buSzTx/>
              <a:buFontTx/>
            </a:pPr>
            <a:r>
              <a:rPr lang="zh-CN" altLang="en-US" sz="1500" b="1" dirty="0">
                <a:solidFill>
                  <a:schemeClr val="bg1"/>
                </a:solidFill>
                <a:latin typeface="微软雅黑" panose="020B0503020204020204" charset="-122"/>
                <a:ea typeface="微软雅黑" panose="020B0503020204020204" charset="-122"/>
                <a:cs typeface="+mn-ea"/>
                <a:sym typeface="思源黑体 CN Bold" panose="020B0800000000000000" pitchFamily="34" charset="-122"/>
              </a:rPr>
              <a:t>问题</a:t>
            </a:r>
            <a:r>
              <a:rPr lang="en-US" altLang="zh-CN" sz="1500" b="1" dirty="0">
                <a:solidFill>
                  <a:schemeClr val="bg1"/>
                </a:solidFill>
                <a:latin typeface="微软雅黑" panose="020B0503020204020204" charset="-122"/>
                <a:ea typeface="微软雅黑" panose="020B0503020204020204" charset="-122"/>
                <a:cs typeface="+mn-ea"/>
                <a:sym typeface="思源黑体 CN Bold" panose="020B0800000000000000" pitchFamily="34" charset="-122"/>
              </a:rPr>
              <a:t>7</a:t>
            </a:r>
            <a:endParaRPr lang="en-US" altLang="zh-CN" sz="1500" b="1" dirty="0">
              <a:solidFill>
                <a:schemeClr val="bg1"/>
              </a:solidFill>
              <a:latin typeface="微软雅黑" panose="020B0503020204020204" charset="-122"/>
              <a:ea typeface="微软雅黑" panose="020B0503020204020204" charset="-122"/>
              <a:cs typeface="+mn-ea"/>
              <a:sym typeface="思源黑体 CN Bold" panose="020B0800000000000000" pitchFamily="34" charset="-122"/>
            </a:endParaRPr>
          </a:p>
        </p:txBody>
      </p:sp>
    </p:spTree>
    <p:custDataLst>
      <p:tags r:id="rId6"/>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9069" y="1021080"/>
            <a:ext cx="2027396" cy="530225"/>
          </a:xfrm>
          <a:prstGeom prst="rect">
            <a:avLst/>
          </a:prstGeom>
        </p:spPr>
        <p:txBody>
          <a:bodyPr wrap="square">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algn="dist"/>
            <a:r>
              <a:rPr lang="zh-CN" altLang="en-US" sz="2400" dirty="0">
                <a:solidFill>
                  <a:srgbClr val="274F95"/>
                </a:solidFill>
                <a:cs typeface="+mn-ea"/>
                <a:sym typeface="+mn-lt"/>
              </a:rPr>
              <a:t>二、封面代码</a:t>
            </a:r>
            <a:endParaRPr lang="zh-CN" altLang="en-US" sz="2400" dirty="0">
              <a:solidFill>
                <a:srgbClr val="274F95"/>
              </a:solidFill>
              <a:cs typeface="+mn-ea"/>
              <a:sym typeface="+mn-lt"/>
            </a:endParaRPr>
          </a:p>
        </p:txBody>
      </p:sp>
      <p:sp>
        <p:nvSpPr>
          <p:cNvPr id="3" name="矩形 2"/>
          <p:cNvSpPr/>
          <p:nvPr/>
        </p:nvSpPr>
        <p:spPr>
          <a:xfrm flipV="1">
            <a:off x="169069" y="1575911"/>
            <a:ext cx="2229326" cy="571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350">
              <a:latin typeface="思源宋体 Heavy" panose="02020900000000000000" pitchFamily="18" charset="-122"/>
              <a:ea typeface="思源宋体 Heavy" panose="02020900000000000000" pitchFamily="18" charset="-122"/>
            </a:endParaRPr>
          </a:p>
        </p:txBody>
      </p:sp>
      <p:sp>
        <p:nvSpPr>
          <p:cNvPr id="6" name="文本框 5"/>
          <p:cNvSpPr txBox="1"/>
          <p:nvPr/>
        </p:nvSpPr>
        <p:spPr>
          <a:xfrm>
            <a:off x="4501991" y="2345055"/>
            <a:ext cx="845344" cy="320040"/>
          </a:xfrm>
          <a:prstGeom prst="rect">
            <a:avLst/>
          </a:prstGeom>
          <a:noFill/>
        </p:spPr>
        <p:txBody>
          <a:bodyPr wrap="square" rtlCol="0">
            <a:spAutoFit/>
          </a:bodyPr>
          <a:lstStyle/>
          <a:p>
            <a:pPr algn="ctr"/>
            <a:r>
              <a:rPr lang="en-US" altLang="zh-CN" sz="1500">
                <a:solidFill>
                  <a:schemeClr val="bg1"/>
                </a:solidFill>
              </a:rPr>
              <a:t>行为税</a:t>
            </a:r>
            <a:endParaRPr lang="en-US" altLang="zh-CN" sz="1500">
              <a:solidFill>
                <a:schemeClr val="bg1"/>
              </a:solidFill>
            </a:endParaRPr>
          </a:p>
        </p:txBody>
      </p:sp>
      <p:sp>
        <p:nvSpPr>
          <p:cNvPr id="8" name="文本框 7"/>
          <p:cNvSpPr txBox="1"/>
          <p:nvPr>
            <p:custDataLst>
              <p:tags r:id="rId2"/>
            </p:custDataLst>
          </p:nvPr>
        </p:nvSpPr>
        <p:spPr>
          <a:xfrm>
            <a:off x="672465" y="2006600"/>
            <a:ext cx="7799705" cy="1650365"/>
          </a:xfrm>
          <a:prstGeom prst="rect">
            <a:avLst/>
          </a:prstGeom>
          <a:noFill/>
        </p:spPr>
        <p:txBody>
          <a:bodyPr wrap="square" rtlCol="0">
            <a:noAutofit/>
          </a:bodyPr>
          <a:lstStyle/>
          <a:p>
            <a:pPr marL="342900" indent="-342900" fontAlgn="auto">
              <a:lnSpc>
                <a:spcPct val="140000"/>
              </a:lnSpc>
              <a:buFont typeface="Wingdings" panose="05000000000000000000" charset="0"/>
              <a:buChar char="Ø"/>
            </a:pPr>
            <a:r>
              <a:rPr lang="zh-CN" b="1" dirty="0">
                <a:solidFill>
                  <a:srgbClr val="274F95"/>
                </a:solidFill>
                <a:latin typeface="微软雅黑" panose="020B0503020204020204" charset="-122"/>
                <a:ea typeface="微软雅黑" panose="020B0503020204020204" charset="-122"/>
                <a:cs typeface="微软雅黑" panose="020B0503020204020204" charset="-122"/>
              </a:rPr>
              <a:t>问题</a:t>
            </a:r>
            <a:r>
              <a:rPr lang="en-US" altLang="zh-CN" b="1" dirty="0">
                <a:solidFill>
                  <a:srgbClr val="274F95"/>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274F95"/>
                </a:solidFill>
                <a:latin typeface="微软雅黑" panose="020B0503020204020204" charset="-122"/>
                <a:ea typeface="微软雅黑" panose="020B0503020204020204" charset="-122"/>
                <a:cs typeface="微软雅黑" panose="020B0503020204020204" charset="-122"/>
              </a:rPr>
              <a:t>：</a:t>
            </a:r>
            <a:endParaRPr b="1" dirty="0">
              <a:solidFill>
                <a:srgbClr val="274F95"/>
              </a:solidFill>
              <a:latin typeface="微软雅黑" panose="020B0503020204020204" charset="-122"/>
              <a:ea typeface="微软雅黑" panose="020B0503020204020204" charset="-122"/>
              <a:cs typeface="微软雅黑" panose="020B0503020204020204" charset="-122"/>
            </a:endParaRPr>
          </a:p>
          <a:p>
            <a:pPr indent="457200" fontAlgn="auto">
              <a:lnSpc>
                <a:spcPct val="140000"/>
              </a:lnSpc>
            </a:pPr>
            <a:r>
              <a:rPr lang="zh-CN" altLang="en-US" b="1" dirty="0">
                <a:solidFill>
                  <a:srgbClr val="C00000"/>
                </a:solidFill>
                <a:latin typeface="楷体" panose="02010609060101010101" charset="-122"/>
                <a:ea typeface="楷体" panose="02010609060101010101" charset="-122"/>
                <a:cs typeface="微软雅黑" panose="020B0503020204020204" charset="-122"/>
                <a:sym typeface="+mn-ea"/>
              </a:rPr>
              <a:t>部分单位新报因素填报不规范，非新设立单位新报因素一般不应为“新增单位”。如个别本年度新纳入编报范围的经费自理事业单位(不是新成立单位),新报因素选择新增单位。</a:t>
            </a:r>
            <a:endParaRPr lang="zh-CN" altLang="en-US" b="1" dirty="0">
              <a:solidFill>
                <a:srgbClr val="C00000"/>
              </a:solidFill>
              <a:latin typeface="楷体" panose="02010609060101010101" charset="-122"/>
              <a:ea typeface="楷体" panose="02010609060101010101" charset="-122"/>
              <a:cs typeface="微软雅黑" panose="020B0503020204020204" charset="-122"/>
              <a:sym typeface="+mn-ea"/>
            </a:endParaRPr>
          </a:p>
          <a:p>
            <a:pPr indent="457200" fontAlgn="auto">
              <a:lnSpc>
                <a:spcPct val="140000"/>
              </a:lnSpc>
            </a:pPr>
            <a:endParaRPr lang="zh-CN" altLang="en-US" b="1" dirty="0">
              <a:solidFill>
                <a:srgbClr val="C00000"/>
              </a:solidFill>
              <a:latin typeface="楷体" panose="02010609060101010101" charset="-122"/>
              <a:ea typeface="楷体" panose="02010609060101010101" charset="-122"/>
              <a:cs typeface="微软雅黑" panose="020B0503020204020204" charset="-122"/>
              <a:sym typeface="+mn-ea"/>
            </a:endParaRPr>
          </a:p>
          <a:p>
            <a:pPr indent="457200" fontAlgn="auto">
              <a:lnSpc>
                <a:spcPct val="140000"/>
              </a:lnSpc>
            </a:pPr>
            <a:endParaRPr lang="zh-CN" altLang="en-US" b="1" dirty="0">
              <a:solidFill>
                <a:srgbClr val="C00000"/>
              </a:solidFill>
              <a:latin typeface="楷体" panose="02010609060101010101" charset="-122"/>
              <a:ea typeface="楷体" panose="02010609060101010101" charset="-122"/>
              <a:cs typeface="微软雅黑" panose="020B0503020204020204" charset="-122"/>
              <a:sym typeface="+mn-ea"/>
            </a:endParaRPr>
          </a:p>
          <a:p>
            <a:pPr indent="457200" fontAlgn="auto">
              <a:lnSpc>
                <a:spcPct val="140000"/>
              </a:lnSpc>
            </a:pPr>
            <a:endParaRPr lang="zh-CN" altLang="en-US" b="1" dirty="0">
              <a:solidFill>
                <a:srgbClr val="C00000"/>
              </a:solidFill>
              <a:latin typeface="楷体" panose="02010609060101010101" charset="-122"/>
              <a:ea typeface="楷体" panose="02010609060101010101" charset="-122"/>
              <a:cs typeface="微软雅黑" panose="020B0503020204020204" charset="-122"/>
              <a:sym typeface="+mn-ea"/>
            </a:endParaRPr>
          </a:p>
          <a:p>
            <a:pPr indent="457200" fontAlgn="auto">
              <a:lnSpc>
                <a:spcPct val="140000"/>
              </a:lnSpc>
            </a:pPr>
            <a:endParaRPr lang="zh-CN" altLang="en-US" b="1" dirty="0">
              <a:solidFill>
                <a:srgbClr val="C00000"/>
              </a:solidFill>
              <a:latin typeface="楷体" panose="02010609060101010101" charset="-122"/>
              <a:ea typeface="楷体" panose="02010609060101010101" charset="-122"/>
              <a:cs typeface="微软雅黑" panose="020B0503020204020204" charset="-122"/>
              <a:sym typeface="+mn-ea"/>
            </a:endParaRPr>
          </a:p>
        </p:txBody>
      </p:sp>
      <p:sp>
        <p:nvSpPr>
          <p:cNvPr id="4" name="文本框 3"/>
          <p:cNvSpPr txBox="1"/>
          <p:nvPr>
            <p:custDataLst>
              <p:tags r:id="rId3"/>
            </p:custDataLst>
          </p:nvPr>
        </p:nvSpPr>
        <p:spPr>
          <a:xfrm>
            <a:off x="672465" y="3571875"/>
            <a:ext cx="7799705" cy="1650365"/>
          </a:xfrm>
          <a:prstGeom prst="rect">
            <a:avLst/>
          </a:prstGeom>
          <a:noFill/>
        </p:spPr>
        <p:txBody>
          <a:bodyPr wrap="square" rtlCol="0">
            <a:noAutofit/>
          </a:bodyPr>
          <a:p>
            <a:pPr marL="342900" indent="-342900" fontAlgn="auto">
              <a:lnSpc>
                <a:spcPct val="140000"/>
              </a:lnSpc>
              <a:buFont typeface="Wingdings" panose="05000000000000000000" charset="0"/>
              <a:buChar char="Ø"/>
            </a:pPr>
            <a:r>
              <a:rPr lang="zh-CN" b="1" dirty="0">
                <a:solidFill>
                  <a:srgbClr val="274F95"/>
                </a:solidFill>
                <a:latin typeface="微软雅黑" panose="020B0503020204020204" charset="-122"/>
                <a:ea typeface="微软雅黑" panose="020B0503020204020204" charset="-122"/>
                <a:cs typeface="微软雅黑" panose="020B0503020204020204" charset="-122"/>
              </a:rPr>
              <a:t>问题</a:t>
            </a:r>
            <a:r>
              <a:rPr lang="en-US" altLang="zh-CN" b="1" dirty="0">
                <a:solidFill>
                  <a:srgbClr val="274F95"/>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274F95"/>
                </a:solidFill>
                <a:latin typeface="微软雅黑" panose="020B0503020204020204" charset="-122"/>
                <a:ea typeface="微软雅黑" panose="020B0503020204020204" charset="-122"/>
                <a:cs typeface="微软雅黑" panose="020B0503020204020204" charset="-122"/>
              </a:rPr>
              <a:t>：</a:t>
            </a:r>
            <a:endParaRPr b="1" dirty="0">
              <a:solidFill>
                <a:srgbClr val="274F95"/>
              </a:solidFill>
              <a:latin typeface="微软雅黑" panose="020B0503020204020204" charset="-122"/>
              <a:ea typeface="微软雅黑" panose="020B0503020204020204" charset="-122"/>
              <a:cs typeface="微软雅黑" panose="020B0503020204020204" charset="-122"/>
            </a:endParaRPr>
          </a:p>
          <a:p>
            <a:pPr indent="457200" fontAlgn="auto">
              <a:lnSpc>
                <a:spcPct val="140000"/>
              </a:lnSpc>
            </a:pPr>
            <a:r>
              <a:rPr lang="zh-CN" altLang="en-US" b="1" dirty="0">
                <a:solidFill>
                  <a:srgbClr val="C00000"/>
                </a:solidFill>
                <a:latin typeface="楷体" panose="02010609060101010101" charset="-122"/>
                <a:ea typeface="楷体" panose="02010609060101010101" charset="-122"/>
                <a:cs typeface="微软雅黑" panose="020B0503020204020204" charset="-122"/>
                <a:sym typeface="+mn-ea"/>
              </a:rPr>
              <a:t>部分单位邮编填报不规范。如</a:t>
            </a:r>
            <a:r>
              <a:rPr lang="en-US" altLang="zh-CN" b="1" dirty="0">
                <a:solidFill>
                  <a:srgbClr val="C00000"/>
                </a:solidFill>
                <a:latin typeface="楷体" panose="02010609060101010101" charset="-122"/>
                <a:ea typeface="楷体" panose="02010609060101010101" charset="-122"/>
                <a:cs typeface="微软雅黑" panose="020B0503020204020204" charset="-122"/>
                <a:sym typeface="+mn-ea"/>
              </a:rPr>
              <a:t>300000</a:t>
            </a:r>
            <a:r>
              <a:rPr lang="zh-CN" altLang="en-US" b="1" dirty="0">
                <a:solidFill>
                  <a:srgbClr val="C00000"/>
                </a:solidFill>
                <a:latin typeface="楷体" panose="02010609060101010101" charset="-122"/>
                <a:ea typeface="楷体" panose="02010609060101010101" charset="-122"/>
                <a:cs typeface="微软雅黑" panose="020B0503020204020204" charset="-122"/>
                <a:sym typeface="+mn-ea"/>
              </a:rPr>
              <a:t>、</a:t>
            </a:r>
            <a:r>
              <a:rPr lang="en-US" altLang="zh-CN" b="1" dirty="0">
                <a:solidFill>
                  <a:srgbClr val="C00000"/>
                </a:solidFill>
                <a:latin typeface="楷体" panose="02010609060101010101" charset="-122"/>
                <a:ea typeface="楷体" panose="02010609060101010101" charset="-122"/>
                <a:cs typeface="微软雅黑" panose="020B0503020204020204" charset="-122"/>
                <a:sym typeface="+mn-ea"/>
              </a:rPr>
              <a:t>000000</a:t>
            </a:r>
            <a:r>
              <a:rPr lang="zh-CN" altLang="en-US" b="1" dirty="0">
                <a:solidFill>
                  <a:srgbClr val="C00000"/>
                </a:solidFill>
                <a:latin typeface="楷体" panose="02010609060101010101" charset="-122"/>
                <a:ea typeface="楷体" panose="02010609060101010101" charset="-122"/>
                <a:cs typeface="微软雅黑" panose="020B0503020204020204" charset="-122"/>
                <a:sym typeface="+mn-ea"/>
              </a:rPr>
              <a:t>。</a:t>
            </a:r>
            <a:endParaRPr lang="zh-CN" altLang="en-US" b="1" dirty="0">
              <a:solidFill>
                <a:srgbClr val="C00000"/>
              </a:solidFill>
              <a:latin typeface="楷体" panose="02010609060101010101" charset="-122"/>
              <a:ea typeface="楷体" panose="02010609060101010101" charset="-122"/>
              <a:cs typeface="微软雅黑" panose="020B0503020204020204" charset="-122"/>
              <a:sym typeface="+mn-ea"/>
            </a:endParaRPr>
          </a:p>
          <a:p>
            <a:pPr indent="457200" fontAlgn="auto">
              <a:lnSpc>
                <a:spcPct val="140000"/>
              </a:lnSpc>
            </a:pPr>
            <a:endParaRPr lang="zh-CN" altLang="en-US" b="1" dirty="0">
              <a:solidFill>
                <a:srgbClr val="C00000"/>
              </a:solidFill>
              <a:latin typeface="楷体" panose="02010609060101010101" charset="-122"/>
              <a:ea typeface="楷体" panose="02010609060101010101" charset="-122"/>
              <a:cs typeface="微软雅黑" panose="020B0503020204020204" charset="-122"/>
              <a:sym typeface="+mn-ea"/>
            </a:endParaRPr>
          </a:p>
          <a:p>
            <a:pPr indent="457200" fontAlgn="auto">
              <a:lnSpc>
                <a:spcPct val="140000"/>
              </a:lnSpc>
            </a:pPr>
            <a:endParaRPr lang="zh-CN" altLang="en-US" b="1" dirty="0">
              <a:solidFill>
                <a:srgbClr val="C00000"/>
              </a:solidFill>
              <a:latin typeface="楷体" panose="02010609060101010101" charset="-122"/>
              <a:ea typeface="楷体" panose="02010609060101010101" charset="-122"/>
              <a:cs typeface="微软雅黑" panose="020B0503020204020204" charset="-122"/>
              <a:sym typeface="+mn-ea"/>
            </a:endParaRPr>
          </a:p>
          <a:p>
            <a:pPr indent="457200" fontAlgn="auto">
              <a:lnSpc>
                <a:spcPct val="140000"/>
              </a:lnSpc>
            </a:pPr>
            <a:endParaRPr lang="zh-CN" altLang="en-US" b="1" dirty="0">
              <a:solidFill>
                <a:srgbClr val="C00000"/>
              </a:solidFill>
              <a:latin typeface="楷体" panose="02010609060101010101" charset="-122"/>
              <a:ea typeface="楷体" panose="02010609060101010101" charset="-122"/>
              <a:cs typeface="微软雅黑" panose="020B0503020204020204" charset="-122"/>
              <a:sym typeface="+mn-ea"/>
            </a:endParaRPr>
          </a:p>
          <a:p>
            <a:pPr indent="457200" fontAlgn="auto">
              <a:lnSpc>
                <a:spcPct val="140000"/>
              </a:lnSpc>
            </a:pPr>
            <a:endParaRPr lang="zh-CN" altLang="en-US" b="1" dirty="0">
              <a:solidFill>
                <a:srgbClr val="C00000"/>
              </a:solidFill>
              <a:latin typeface="楷体" panose="02010609060101010101" charset="-122"/>
              <a:ea typeface="楷体" panose="02010609060101010101" charset="-122"/>
              <a:cs typeface="微软雅黑" panose="020B0503020204020204" charset="-122"/>
              <a:sym typeface="+mn-ea"/>
            </a:endParaRPr>
          </a:p>
        </p:txBody>
      </p:sp>
      <p:sp>
        <p:nvSpPr>
          <p:cNvPr id="5" name="文本框 4"/>
          <p:cNvSpPr txBox="1"/>
          <p:nvPr>
            <p:custDataLst>
              <p:tags r:id="rId4"/>
            </p:custDataLst>
          </p:nvPr>
        </p:nvSpPr>
        <p:spPr>
          <a:xfrm>
            <a:off x="672465" y="4516755"/>
            <a:ext cx="7799705" cy="1109345"/>
          </a:xfrm>
          <a:prstGeom prst="rect">
            <a:avLst/>
          </a:prstGeom>
          <a:extLst>
            <a:ext uri="{909E8E84-426E-40DD-AFC4-6F175D3DCCD1}">
              <a14:hiddenFill xmlns:a14="http://schemas.microsoft.com/office/drawing/2010/main">
                <a:solidFill>
                  <a:schemeClr val="bg1">
                    <a:lumMod val="85000"/>
                  </a:schemeClr>
                </a:solidFill>
              </a14:hiddenFill>
            </a:ext>
          </a:extLst>
        </p:spPr>
        <p:style>
          <a:lnRef idx="2">
            <a:schemeClr val="accent3"/>
          </a:lnRef>
          <a:fillRef idx="1">
            <a:schemeClr val="lt1"/>
          </a:fillRef>
          <a:effectRef idx="0">
            <a:schemeClr val="accent3"/>
          </a:effectRef>
          <a:fontRef idx="minor">
            <a:schemeClr val="dk1"/>
          </a:fontRef>
        </p:style>
        <p:txBody>
          <a:bodyPr wrap="square" rtlCol="0">
            <a:noAutofit/>
          </a:bodyPr>
          <a:lstStyle/>
          <a:p>
            <a:pPr marL="342900" indent="-342900" fontAlgn="auto">
              <a:lnSpc>
                <a:spcPct val="140000"/>
              </a:lnSpc>
              <a:buFont typeface="Wingdings" panose="05000000000000000000" charset="0"/>
              <a:buChar char="Ø"/>
            </a:pPr>
            <a:r>
              <a:rPr lang="zh-CN" altLang="en-US" b="1">
                <a:solidFill>
                  <a:srgbClr val="274F95"/>
                </a:solidFill>
                <a:latin typeface="微软雅黑" panose="020B0503020204020204" charset="-122"/>
                <a:ea typeface="微软雅黑" panose="020B0503020204020204" charset="-122"/>
                <a:cs typeface="微软雅黑" panose="020B0503020204020204" charset="-122"/>
              </a:rPr>
              <a:t>问题</a:t>
            </a:r>
            <a:r>
              <a:rPr lang="en-US" altLang="zh-CN" b="1">
                <a:solidFill>
                  <a:srgbClr val="274F95"/>
                </a:solidFill>
                <a:latin typeface="微软雅黑" panose="020B0503020204020204" charset="-122"/>
                <a:ea typeface="微软雅黑" panose="020B0503020204020204" charset="-122"/>
                <a:cs typeface="微软雅黑" panose="020B0503020204020204" charset="-122"/>
              </a:rPr>
              <a:t>3</a:t>
            </a:r>
            <a:r>
              <a:rPr lang="zh-CN" altLang="en-US" b="1">
                <a:solidFill>
                  <a:srgbClr val="274F95"/>
                </a:solidFill>
                <a:latin typeface="微软雅黑" panose="020B0503020204020204" charset="-122"/>
                <a:ea typeface="微软雅黑" panose="020B0503020204020204" charset="-122"/>
                <a:cs typeface="微软雅黑" panose="020B0503020204020204" charset="-122"/>
              </a:rPr>
              <a:t>：</a:t>
            </a:r>
            <a:endParaRPr lang="zh-CN" altLang="en-US" b="1">
              <a:solidFill>
                <a:srgbClr val="274F95"/>
              </a:solidFill>
              <a:latin typeface="微软雅黑" panose="020B0503020204020204" charset="-122"/>
              <a:ea typeface="微软雅黑" panose="020B0503020204020204" charset="-122"/>
              <a:cs typeface="微软雅黑" panose="020B0503020204020204" charset="-122"/>
            </a:endParaRPr>
          </a:p>
          <a:p>
            <a:pPr indent="457200" fontAlgn="auto">
              <a:lnSpc>
                <a:spcPct val="140000"/>
              </a:lnSpc>
            </a:pPr>
            <a:r>
              <a:rPr lang="zh-CN" altLang="en-US" b="1">
                <a:solidFill>
                  <a:srgbClr val="C00000"/>
                </a:solidFill>
                <a:latin typeface="楷体" panose="02010609060101010101" charset="-122"/>
                <a:ea typeface="楷体" panose="02010609060101010101" charset="-122"/>
                <a:cs typeface="微软雅黑" panose="020B0503020204020204" charset="-122"/>
              </a:rPr>
              <a:t>部分属于行政事业类单位，在决算封面填报时选择</a:t>
            </a:r>
            <a:r>
              <a:rPr lang="en-US" altLang="zh-CN" b="1">
                <a:solidFill>
                  <a:srgbClr val="C00000"/>
                </a:solidFill>
                <a:latin typeface="楷体" panose="02010609060101010101" charset="-122"/>
                <a:ea typeface="楷体" panose="02010609060101010101" charset="-122"/>
                <a:cs typeface="微软雅黑" panose="020B0503020204020204" charset="-122"/>
              </a:rPr>
              <a:t>“</a:t>
            </a:r>
            <a:r>
              <a:rPr lang="zh-CN" altLang="en-US" b="1">
                <a:solidFill>
                  <a:srgbClr val="C00000"/>
                </a:solidFill>
                <a:latin typeface="楷体" panose="02010609060101010101" charset="-122"/>
                <a:ea typeface="楷体" panose="02010609060101010101" charset="-122"/>
                <a:cs typeface="微软雅黑" panose="020B0503020204020204" charset="-122"/>
              </a:rPr>
              <a:t>行政单位</a:t>
            </a:r>
            <a:r>
              <a:rPr lang="en-US" altLang="zh-CN" b="1">
                <a:solidFill>
                  <a:srgbClr val="C00000"/>
                </a:solidFill>
                <a:latin typeface="楷体" panose="02010609060101010101" charset="-122"/>
                <a:ea typeface="楷体" panose="02010609060101010101" charset="-122"/>
                <a:cs typeface="微软雅黑" panose="020B0503020204020204" charset="-122"/>
              </a:rPr>
              <a:t>”</a:t>
            </a:r>
            <a:r>
              <a:rPr lang="zh-CN" altLang="en-US" b="1">
                <a:solidFill>
                  <a:srgbClr val="C00000"/>
                </a:solidFill>
                <a:latin typeface="楷体" panose="02010609060101010101" charset="-122"/>
                <a:ea typeface="楷体" panose="02010609060101010101" charset="-122"/>
                <a:cs typeface="微软雅黑" panose="020B0503020204020204" charset="-122"/>
              </a:rPr>
              <a:t>。</a:t>
            </a:r>
            <a:endParaRPr lang="zh-CN" altLang="en-US" b="1">
              <a:solidFill>
                <a:srgbClr val="C00000"/>
              </a:solidFill>
              <a:latin typeface="楷体" panose="02010609060101010101" charset="-122"/>
              <a:ea typeface="楷体" panose="02010609060101010101" charset="-122"/>
              <a:cs typeface="微软雅黑" panose="020B0503020204020204" charset="-122"/>
            </a:endParaRPr>
          </a:p>
        </p:txBody>
      </p:sp>
    </p:spTree>
    <p:custDataLst>
      <p:tags r:id="rId5"/>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9069" y="1021080"/>
            <a:ext cx="2027396" cy="530225"/>
          </a:xfrm>
          <a:prstGeom prst="rect">
            <a:avLst/>
          </a:prstGeom>
        </p:spPr>
        <p:txBody>
          <a:bodyPr wrap="square">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algn="dist"/>
            <a:r>
              <a:rPr lang="zh-CN" altLang="en-US" sz="2400" dirty="0">
                <a:solidFill>
                  <a:srgbClr val="274F95"/>
                </a:solidFill>
                <a:cs typeface="+mn-ea"/>
                <a:sym typeface="+mn-lt"/>
              </a:rPr>
              <a:t>二、封面代码</a:t>
            </a:r>
            <a:endParaRPr lang="zh-CN" altLang="en-US" sz="2400" dirty="0">
              <a:solidFill>
                <a:srgbClr val="274F95"/>
              </a:solidFill>
              <a:cs typeface="+mn-ea"/>
              <a:sym typeface="+mn-lt"/>
            </a:endParaRPr>
          </a:p>
        </p:txBody>
      </p:sp>
      <p:sp>
        <p:nvSpPr>
          <p:cNvPr id="3" name="矩形 2"/>
          <p:cNvSpPr/>
          <p:nvPr/>
        </p:nvSpPr>
        <p:spPr>
          <a:xfrm flipV="1">
            <a:off x="169069" y="1575911"/>
            <a:ext cx="2229326" cy="571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350">
              <a:latin typeface="思源宋体 Heavy" panose="02020900000000000000" pitchFamily="18" charset="-122"/>
              <a:ea typeface="思源宋体 Heavy" panose="02020900000000000000" pitchFamily="18" charset="-122"/>
            </a:endParaRPr>
          </a:p>
        </p:txBody>
      </p:sp>
      <p:sp>
        <p:nvSpPr>
          <p:cNvPr id="6" name="文本框 5"/>
          <p:cNvSpPr txBox="1"/>
          <p:nvPr/>
        </p:nvSpPr>
        <p:spPr>
          <a:xfrm>
            <a:off x="4501991" y="2345055"/>
            <a:ext cx="845344" cy="320040"/>
          </a:xfrm>
          <a:prstGeom prst="rect">
            <a:avLst/>
          </a:prstGeom>
          <a:noFill/>
        </p:spPr>
        <p:txBody>
          <a:bodyPr wrap="square" rtlCol="0">
            <a:spAutoFit/>
          </a:bodyPr>
          <a:lstStyle/>
          <a:p>
            <a:pPr algn="ctr"/>
            <a:r>
              <a:rPr lang="en-US" altLang="zh-CN" sz="1500">
                <a:solidFill>
                  <a:schemeClr val="bg1"/>
                </a:solidFill>
              </a:rPr>
              <a:t>行为税</a:t>
            </a:r>
            <a:endParaRPr lang="en-US" altLang="zh-CN" sz="1500">
              <a:solidFill>
                <a:schemeClr val="bg1"/>
              </a:solidFill>
            </a:endParaRPr>
          </a:p>
        </p:txBody>
      </p:sp>
      <p:sp>
        <p:nvSpPr>
          <p:cNvPr id="8" name="文本框 7"/>
          <p:cNvSpPr txBox="1"/>
          <p:nvPr>
            <p:custDataLst>
              <p:tags r:id="rId2"/>
            </p:custDataLst>
          </p:nvPr>
        </p:nvSpPr>
        <p:spPr>
          <a:xfrm>
            <a:off x="672465" y="2006600"/>
            <a:ext cx="7799705" cy="1292225"/>
          </a:xfrm>
          <a:prstGeom prst="rect">
            <a:avLst/>
          </a:prstGeom>
          <a:noFill/>
        </p:spPr>
        <p:txBody>
          <a:bodyPr wrap="square" rtlCol="0">
            <a:noAutofit/>
          </a:bodyPr>
          <a:lstStyle/>
          <a:p>
            <a:pPr marL="342900" indent="-342900" fontAlgn="auto">
              <a:lnSpc>
                <a:spcPct val="140000"/>
              </a:lnSpc>
              <a:buFont typeface="Wingdings" panose="05000000000000000000" charset="0"/>
              <a:buChar char="Ø"/>
            </a:pPr>
            <a:r>
              <a:rPr lang="zh-CN" b="1" dirty="0">
                <a:solidFill>
                  <a:srgbClr val="274F95"/>
                </a:solidFill>
                <a:latin typeface="微软雅黑" panose="020B0503020204020204" charset="-122"/>
                <a:ea typeface="微软雅黑" panose="020B0503020204020204" charset="-122"/>
                <a:cs typeface="微软雅黑" panose="020B0503020204020204" charset="-122"/>
              </a:rPr>
              <a:t>问题</a:t>
            </a:r>
            <a:r>
              <a:rPr lang="en-US" altLang="zh-CN" b="1" dirty="0">
                <a:solidFill>
                  <a:srgbClr val="274F95"/>
                </a:solidFill>
                <a:latin typeface="微软雅黑" panose="020B0503020204020204" charset="-122"/>
                <a:ea typeface="微软雅黑" panose="020B0503020204020204" charset="-122"/>
                <a:cs typeface="微软雅黑" panose="020B0503020204020204" charset="-122"/>
              </a:rPr>
              <a:t>4</a:t>
            </a:r>
            <a:r>
              <a:rPr lang="zh-CN" altLang="en-US" b="1" dirty="0">
                <a:solidFill>
                  <a:srgbClr val="274F95"/>
                </a:solidFill>
                <a:latin typeface="微软雅黑" panose="020B0503020204020204" charset="-122"/>
                <a:ea typeface="微软雅黑" panose="020B0503020204020204" charset="-122"/>
                <a:cs typeface="微软雅黑" panose="020B0503020204020204" charset="-122"/>
              </a:rPr>
              <a:t>：</a:t>
            </a:r>
            <a:endParaRPr b="1" dirty="0">
              <a:solidFill>
                <a:srgbClr val="274F95"/>
              </a:solidFill>
              <a:latin typeface="微软雅黑" panose="020B0503020204020204" charset="-122"/>
              <a:ea typeface="微软雅黑" panose="020B0503020204020204" charset="-122"/>
              <a:cs typeface="微软雅黑" panose="020B0503020204020204" charset="-122"/>
            </a:endParaRPr>
          </a:p>
          <a:p>
            <a:pPr indent="457200" fontAlgn="auto">
              <a:lnSpc>
                <a:spcPct val="140000"/>
              </a:lnSpc>
            </a:pPr>
            <a:r>
              <a:rPr lang="zh-CN" altLang="en-US" b="1" dirty="0">
                <a:solidFill>
                  <a:srgbClr val="C00000"/>
                </a:solidFill>
                <a:latin typeface="楷体" panose="02010609060101010101" charset="-122"/>
                <a:ea typeface="楷体" panose="02010609060101010101" charset="-122"/>
                <a:cs typeface="微软雅黑" panose="020B0503020204020204" charset="-122"/>
                <a:sym typeface="+mn-ea"/>
              </a:rPr>
              <a:t>单位代码填写不规范，汇总级次应填写三位码，单户表应填写六位码。如区财政局部门汇总级次应为</a:t>
            </a:r>
            <a:r>
              <a:rPr lang="en-US" altLang="zh-CN" b="1" dirty="0">
                <a:solidFill>
                  <a:srgbClr val="C00000"/>
                </a:solidFill>
                <a:latin typeface="楷体" panose="02010609060101010101" charset="-122"/>
                <a:ea typeface="楷体" panose="02010609060101010101" charset="-122"/>
                <a:cs typeface="微软雅黑" panose="020B0503020204020204" charset="-122"/>
                <a:sym typeface="+mn-ea"/>
              </a:rPr>
              <a:t>351</a:t>
            </a:r>
            <a:r>
              <a:rPr lang="zh-CN" altLang="en-US" b="1" dirty="0">
                <a:solidFill>
                  <a:srgbClr val="C00000"/>
                </a:solidFill>
                <a:latin typeface="楷体" panose="02010609060101010101" charset="-122"/>
                <a:ea typeface="楷体" panose="02010609060101010101" charset="-122"/>
                <a:cs typeface="微软雅黑" panose="020B0503020204020204" charset="-122"/>
                <a:sym typeface="+mn-ea"/>
              </a:rPr>
              <a:t>，财政局本级应为</a:t>
            </a:r>
            <a:r>
              <a:rPr lang="en-US" altLang="zh-CN" b="1" dirty="0">
                <a:solidFill>
                  <a:srgbClr val="C00000"/>
                </a:solidFill>
                <a:latin typeface="楷体" panose="02010609060101010101" charset="-122"/>
                <a:ea typeface="楷体" panose="02010609060101010101" charset="-122"/>
                <a:cs typeface="微软雅黑" panose="020B0503020204020204" charset="-122"/>
                <a:sym typeface="+mn-ea"/>
              </a:rPr>
              <a:t>351101</a:t>
            </a:r>
            <a:r>
              <a:rPr lang="zh-CN" altLang="en-US" b="1" dirty="0">
                <a:solidFill>
                  <a:srgbClr val="C00000"/>
                </a:solidFill>
                <a:latin typeface="楷体" panose="02010609060101010101" charset="-122"/>
                <a:ea typeface="楷体" panose="02010609060101010101" charset="-122"/>
                <a:cs typeface="微软雅黑" panose="020B0503020204020204" charset="-122"/>
                <a:sym typeface="+mn-ea"/>
              </a:rPr>
              <a:t>。</a:t>
            </a:r>
            <a:endParaRPr lang="zh-CN" altLang="en-US" b="1" dirty="0">
              <a:solidFill>
                <a:srgbClr val="C00000"/>
              </a:solidFill>
              <a:latin typeface="楷体" panose="02010609060101010101" charset="-122"/>
              <a:ea typeface="楷体" panose="02010609060101010101" charset="-122"/>
              <a:cs typeface="微软雅黑" panose="020B0503020204020204" charset="-122"/>
              <a:sym typeface="+mn-ea"/>
            </a:endParaRPr>
          </a:p>
          <a:p>
            <a:pPr indent="457200" fontAlgn="auto">
              <a:lnSpc>
                <a:spcPct val="140000"/>
              </a:lnSpc>
            </a:pPr>
            <a:endParaRPr lang="zh-CN" altLang="en-US" b="1" dirty="0">
              <a:solidFill>
                <a:srgbClr val="C00000"/>
              </a:solidFill>
              <a:latin typeface="楷体" panose="02010609060101010101" charset="-122"/>
              <a:ea typeface="楷体" panose="02010609060101010101" charset="-122"/>
              <a:cs typeface="微软雅黑" panose="020B0503020204020204" charset="-122"/>
              <a:sym typeface="+mn-ea"/>
            </a:endParaRPr>
          </a:p>
          <a:p>
            <a:pPr indent="457200" fontAlgn="auto">
              <a:lnSpc>
                <a:spcPct val="140000"/>
              </a:lnSpc>
            </a:pPr>
            <a:endParaRPr lang="zh-CN" altLang="en-US" b="1" dirty="0">
              <a:solidFill>
                <a:srgbClr val="C00000"/>
              </a:solidFill>
              <a:latin typeface="楷体" panose="02010609060101010101" charset="-122"/>
              <a:ea typeface="楷体" panose="02010609060101010101" charset="-122"/>
              <a:cs typeface="微软雅黑" panose="020B0503020204020204" charset="-122"/>
              <a:sym typeface="+mn-ea"/>
            </a:endParaRPr>
          </a:p>
          <a:p>
            <a:pPr indent="457200" fontAlgn="auto">
              <a:lnSpc>
                <a:spcPct val="140000"/>
              </a:lnSpc>
            </a:pPr>
            <a:endParaRPr lang="zh-CN" altLang="en-US" b="1" dirty="0">
              <a:solidFill>
                <a:srgbClr val="C00000"/>
              </a:solidFill>
              <a:latin typeface="楷体" panose="02010609060101010101" charset="-122"/>
              <a:ea typeface="楷体" panose="02010609060101010101" charset="-122"/>
              <a:cs typeface="微软雅黑" panose="020B0503020204020204" charset="-122"/>
              <a:sym typeface="+mn-ea"/>
            </a:endParaRPr>
          </a:p>
        </p:txBody>
      </p:sp>
      <p:sp>
        <p:nvSpPr>
          <p:cNvPr id="4" name="文本框 3"/>
          <p:cNvSpPr txBox="1"/>
          <p:nvPr>
            <p:custDataLst>
              <p:tags r:id="rId3"/>
            </p:custDataLst>
          </p:nvPr>
        </p:nvSpPr>
        <p:spPr>
          <a:xfrm>
            <a:off x="672465" y="3429000"/>
            <a:ext cx="7799705" cy="1650365"/>
          </a:xfrm>
          <a:prstGeom prst="rect">
            <a:avLst/>
          </a:prstGeom>
          <a:noFill/>
        </p:spPr>
        <p:txBody>
          <a:bodyPr wrap="square" rtlCol="0">
            <a:noAutofit/>
          </a:bodyPr>
          <a:p>
            <a:pPr marL="342900" indent="-342900" fontAlgn="auto">
              <a:lnSpc>
                <a:spcPct val="140000"/>
              </a:lnSpc>
              <a:buFont typeface="Wingdings" panose="05000000000000000000" charset="0"/>
              <a:buChar char="Ø"/>
            </a:pPr>
            <a:r>
              <a:rPr lang="zh-CN" b="1" dirty="0">
                <a:solidFill>
                  <a:srgbClr val="274F95"/>
                </a:solidFill>
                <a:latin typeface="微软雅黑" panose="020B0503020204020204" charset="-122"/>
                <a:ea typeface="微软雅黑" panose="020B0503020204020204" charset="-122"/>
                <a:cs typeface="微软雅黑" panose="020B0503020204020204" charset="-122"/>
              </a:rPr>
              <a:t>问题</a:t>
            </a:r>
            <a:r>
              <a:rPr lang="en-US" altLang="zh-CN" b="1" dirty="0">
                <a:solidFill>
                  <a:srgbClr val="274F95"/>
                </a:solidFill>
                <a:latin typeface="微软雅黑" panose="020B0503020204020204" charset="-122"/>
                <a:ea typeface="微软雅黑" panose="020B0503020204020204" charset="-122"/>
                <a:cs typeface="微软雅黑" panose="020B0503020204020204" charset="-122"/>
              </a:rPr>
              <a:t>5</a:t>
            </a:r>
            <a:r>
              <a:rPr lang="zh-CN" altLang="en-US" b="1" dirty="0">
                <a:solidFill>
                  <a:srgbClr val="274F95"/>
                </a:solidFill>
                <a:latin typeface="微软雅黑" panose="020B0503020204020204" charset="-122"/>
                <a:ea typeface="微软雅黑" panose="020B0503020204020204" charset="-122"/>
                <a:cs typeface="微软雅黑" panose="020B0503020204020204" charset="-122"/>
              </a:rPr>
              <a:t>：</a:t>
            </a:r>
            <a:endParaRPr b="1" dirty="0">
              <a:solidFill>
                <a:srgbClr val="274F95"/>
              </a:solidFill>
              <a:latin typeface="微软雅黑" panose="020B0503020204020204" charset="-122"/>
              <a:ea typeface="微软雅黑" panose="020B0503020204020204" charset="-122"/>
              <a:cs typeface="微软雅黑" panose="020B0503020204020204" charset="-122"/>
            </a:endParaRPr>
          </a:p>
          <a:p>
            <a:pPr indent="457200" fontAlgn="auto">
              <a:lnSpc>
                <a:spcPct val="140000"/>
              </a:lnSpc>
            </a:pPr>
            <a:r>
              <a:rPr lang="zh-CN" b="1" dirty="0">
                <a:solidFill>
                  <a:srgbClr val="C00000"/>
                </a:solidFill>
                <a:latin typeface="楷体" panose="02010609060101010101" charset="-122"/>
                <a:ea typeface="楷体" panose="02010609060101010101" charset="-122"/>
                <a:cs typeface="微软雅黑" panose="020B0503020204020204" charset="-122"/>
                <a:sym typeface="+mn-ea"/>
              </a:rPr>
              <a:t>单位地址填写不规范，没有按照天津市</a:t>
            </a:r>
            <a:r>
              <a:rPr lang="en-US" altLang="zh-CN" b="1" dirty="0">
                <a:solidFill>
                  <a:srgbClr val="C00000"/>
                </a:solidFill>
                <a:latin typeface="楷体" panose="02010609060101010101" charset="-122"/>
                <a:ea typeface="楷体" panose="02010609060101010101" charset="-122"/>
                <a:cs typeface="微软雅黑" panose="020B0503020204020204" charset="-122"/>
                <a:sym typeface="+mn-ea"/>
              </a:rPr>
              <a:t>XX</a:t>
            </a:r>
            <a:r>
              <a:rPr lang="zh-CN" altLang="en-US" b="1" dirty="0">
                <a:solidFill>
                  <a:srgbClr val="C00000"/>
                </a:solidFill>
                <a:latin typeface="楷体" panose="02010609060101010101" charset="-122"/>
                <a:ea typeface="楷体" panose="02010609060101010101" charset="-122"/>
                <a:cs typeface="微软雅黑" panose="020B0503020204020204" charset="-122"/>
                <a:sym typeface="+mn-ea"/>
              </a:rPr>
              <a:t>区开头，地址全称，如天津市滨海新区大连东道</a:t>
            </a:r>
            <a:r>
              <a:rPr lang="en-US" altLang="zh-CN" b="1" dirty="0">
                <a:solidFill>
                  <a:srgbClr val="C00000"/>
                </a:solidFill>
                <a:latin typeface="楷体" panose="02010609060101010101" charset="-122"/>
                <a:ea typeface="楷体" panose="02010609060101010101" charset="-122"/>
                <a:cs typeface="微软雅黑" panose="020B0503020204020204" charset="-122"/>
                <a:sym typeface="+mn-ea"/>
              </a:rPr>
              <a:t>1060</a:t>
            </a:r>
            <a:r>
              <a:rPr lang="zh-CN" altLang="en-US" b="1" dirty="0">
                <a:solidFill>
                  <a:srgbClr val="C00000"/>
                </a:solidFill>
                <a:latin typeface="楷体" panose="02010609060101010101" charset="-122"/>
                <a:ea typeface="楷体" panose="02010609060101010101" charset="-122"/>
                <a:cs typeface="微软雅黑" panose="020B0503020204020204" charset="-122"/>
                <a:sym typeface="+mn-ea"/>
              </a:rPr>
              <a:t>号，而简写成</a:t>
            </a:r>
            <a:r>
              <a:rPr lang="zh-CN" altLang="en-US" b="1" dirty="0">
                <a:solidFill>
                  <a:srgbClr val="C00000"/>
                </a:solidFill>
                <a:latin typeface="楷体" panose="02010609060101010101" charset="-122"/>
                <a:ea typeface="楷体" panose="02010609060101010101" charset="-122"/>
                <a:cs typeface="微软雅黑" panose="020B0503020204020204" charset="-122"/>
                <a:sym typeface="+mn-ea"/>
              </a:rPr>
              <a:t>大连东道</a:t>
            </a:r>
            <a:r>
              <a:rPr lang="en-US" altLang="zh-CN" b="1" dirty="0">
                <a:solidFill>
                  <a:srgbClr val="C00000"/>
                </a:solidFill>
                <a:latin typeface="楷体" panose="02010609060101010101" charset="-122"/>
                <a:ea typeface="楷体" panose="02010609060101010101" charset="-122"/>
                <a:cs typeface="微软雅黑" panose="020B0503020204020204" charset="-122"/>
                <a:sym typeface="+mn-ea"/>
              </a:rPr>
              <a:t>1060</a:t>
            </a:r>
            <a:r>
              <a:rPr lang="zh-CN" altLang="en-US" b="1" dirty="0">
                <a:solidFill>
                  <a:srgbClr val="C00000"/>
                </a:solidFill>
                <a:latin typeface="楷体" panose="02010609060101010101" charset="-122"/>
                <a:ea typeface="楷体" panose="02010609060101010101" charset="-122"/>
                <a:cs typeface="微软雅黑" panose="020B0503020204020204" charset="-122"/>
                <a:sym typeface="+mn-ea"/>
              </a:rPr>
              <a:t>号</a:t>
            </a:r>
            <a:r>
              <a:rPr lang="zh-CN" altLang="en-US" b="1" dirty="0">
                <a:solidFill>
                  <a:srgbClr val="C00000"/>
                </a:solidFill>
                <a:latin typeface="楷体" panose="02010609060101010101" charset="-122"/>
                <a:ea typeface="楷体" panose="02010609060101010101" charset="-122"/>
                <a:cs typeface="微软雅黑" panose="020B0503020204020204" charset="-122"/>
                <a:sym typeface="+mn-ea"/>
              </a:rPr>
              <a:t>。</a:t>
            </a:r>
            <a:endParaRPr lang="zh-CN" altLang="en-US" b="1" dirty="0">
              <a:solidFill>
                <a:srgbClr val="C00000"/>
              </a:solidFill>
              <a:latin typeface="楷体" panose="02010609060101010101" charset="-122"/>
              <a:ea typeface="楷体" panose="02010609060101010101" charset="-122"/>
              <a:cs typeface="微软雅黑" panose="020B0503020204020204" charset="-122"/>
              <a:sym typeface="+mn-ea"/>
            </a:endParaRPr>
          </a:p>
          <a:p>
            <a:pPr indent="457200" fontAlgn="auto">
              <a:lnSpc>
                <a:spcPct val="140000"/>
              </a:lnSpc>
            </a:pPr>
            <a:endParaRPr lang="zh-CN" altLang="en-US" b="1" dirty="0">
              <a:solidFill>
                <a:srgbClr val="C00000"/>
              </a:solidFill>
              <a:latin typeface="楷体" panose="02010609060101010101" charset="-122"/>
              <a:ea typeface="楷体" panose="02010609060101010101" charset="-122"/>
              <a:cs typeface="微软雅黑" panose="020B0503020204020204" charset="-122"/>
              <a:sym typeface="+mn-ea"/>
            </a:endParaRPr>
          </a:p>
          <a:p>
            <a:pPr indent="457200" fontAlgn="auto">
              <a:lnSpc>
                <a:spcPct val="140000"/>
              </a:lnSpc>
            </a:pPr>
            <a:endParaRPr lang="zh-CN" altLang="en-US" b="1" dirty="0">
              <a:solidFill>
                <a:srgbClr val="C00000"/>
              </a:solidFill>
              <a:latin typeface="楷体" panose="02010609060101010101" charset="-122"/>
              <a:ea typeface="楷体" panose="02010609060101010101" charset="-122"/>
              <a:cs typeface="微软雅黑" panose="020B0503020204020204" charset="-122"/>
              <a:sym typeface="+mn-ea"/>
            </a:endParaRPr>
          </a:p>
          <a:p>
            <a:pPr indent="457200" fontAlgn="auto">
              <a:lnSpc>
                <a:spcPct val="140000"/>
              </a:lnSpc>
            </a:pPr>
            <a:endParaRPr lang="zh-CN" altLang="en-US" b="1" dirty="0">
              <a:solidFill>
                <a:srgbClr val="C00000"/>
              </a:solidFill>
              <a:latin typeface="楷体" panose="02010609060101010101" charset="-122"/>
              <a:ea typeface="楷体" panose="02010609060101010101" charset="-122"/>
              <a:cs typeface="微软雅黑" panose="020B0503020204020204" charset="-122"/>
              <a:sym typeface="+mn-ea"/>
            </a:endParaRPr>
          </a:p>
          <a:p>
            <a:pPr indent="457200" fontAlgn="auto">
              <a:lnSpc>
                <a:spcPct val="140000"/>
              </a:lnSpc>
            </a:pPr>
            <a:endParaRPr lang="zh-CN" altLang="en-US" b="1" dirty="0">
              <a:solidFill>
                <a:srgbClr val="C00000"/>
              </a:solidFill>
              <a:latin typeface="楷体" panose="02010609060101010101" charset="-122"/>
              <a:ea typeface="楷体" panose="02010609060101010101" charset="-122"/>
              <a:cs typeface="微软雅黑" panose="020B0503020204020204" charset="-122"/>
              <a:sym typeface="+mn-ea"/>
            </a:endParaRPr>
          </a:p>
        </p:txBody>
      </p:sp>
    </p:spTree>
    <p:custDataLst>
      <p:tags r:id="rId4"/>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8910" y="1021080"/>
            <a:ext cx="2266950" cy="534035"/>
          </a:xfrm>
          <a:prstGeom prst="rect">
            <a:avLst/>
          </a:prstGeom>
        </p:spPr>
        <p:txBody>
          <a:bodyPr wrap="square">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algn="dist"/>
            <a:r>
              <a:rPr lang="zh-CN" altLang="en-US" sz="2400" dirty="0">
                <a:solidFill>
                  <a:srgbClr val="274F95"/>
                </a:solidFill>
                <a:cs typeface="+mn-ea"/>
                <a:sym typeface="+mn-lt"/>
              </a:rPr>
              <a:t>三、决算主表</a:t>
            </a:r>
            <a:endParaRPr lang="zh-CN" altLang="en-US" sz="2400" dirty="0">
              <a:solidFill>
                <a:srgbClr val="274F95"/>
              </a:solidFill>
              <a:cs typeface="+mn-ea"/>
              <a:sym typeface="+mn-lt"/>
            </a:endParaRPr>
          </a:p>
        </p:txBody>
      </p:sp>
      <p:sp>
        <p:nvSpPr>
          <p:cNvPr id="3" name="矩形 2"/>
          <p:cNvSpPr/>
          <p:nvPr/>
        </p:nvSpPr>
        <p:spPr>
          <a:xfrm flipV="1">
            <a:off x="168910" y="1555115"/>
            <a:ext cx="226695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350">
              <a:latin typeface="思源宋体 Heavy" panose="02020900000000000000" pitchFamily="18" charset="-122"/>
              <a:ea typeface="思源宋体 Heavy" panose="02020900000000000000" pitchFamily="18" charset="-122"/>
            </a:endParaRPr>
          </a:p>
        </p:txBody>
      </p:sp>
      <p:sp>
        <p:nvSpPr>
          <p:cNvPr id="6" name="文本框 5"/>
          <p:cNvSpPr txBox="1"/>
          <p:nvPr/>
        </p:nvSpPr>
        <p:spPr>
          <a:xfrm>
            <a:off x="4501991" y="2345055"/>
            <a:ext cx="845344" cy="320040"/>
          </a:xfrm>
          <a:prstGeom prst="rect">
            <a:avLst/>
          </a:prstGeom>
          <a:noFill/>
        </p:spPr>
        <p:txBody>
          <a:bodyPr wrap="square" rtlCol="0">
            <a:spAutoFit/>
          </a:bodyPr>
          <a:lstStyle/>
          <a:p>
            <a:pPr algn="ctr"/>
            <a:r>
              <a:rPr lang="en-US" altLang="zh-CN" sz="1500">
                <a:solidFill>
                  <a:schemeClr val="bg1"/>
                </a:solidFill>
              </a:rPr>
              <a:t>行为税</a:t>
            </a:r>
            <a:endParaRPr lang="en-US" altLang="zh-CN" sz="1500">
              <a:solidFill>
                <a:schemeClr val="bg1"/>
              </a:solidFill>
            </a:endParaRPr>
          </a:p>
        </p:txBody>
      </p:sp>
      <p:sp>
        <p:nvSpPr>
          <p:cNvPr id="31" name="文本框 30"/>
          <p:cNvSpPr txBox="1"/>
          <p:nvPr>
            <p:custDataLst>
              <p:tags r:id="rId2"/>
            </p:custDataLst>
          </p:nvPr>
        </p:nvSpPr>
        <p:spPr>
          <a:xfrm>
            <a:off x="684371" y="1740694"/>
            <a:ext cx="7799546" cy="1140619"/>
          </a:xfrm>
          <a:prstGeom prst="rect">
            <a:avLst/>
          </a:prstGeom>
          <a:noFill/>
        </p:spPr>
        <p:txBody>
          <a:bodyPr wrap="square" rtlCol="0">
            <a:noAutofit/>
          </a:bodyPr>
          <a:lstStyle/>
          <a:p>
            <a:pPr marL="342900" indent="-342900" fontAlgn="auto">
              <a:lnSpc>
                <a:spcPct val="140000"/>
              </a:lnSpc>
              <a:buFont typeface="Wingdings" panose="05000000000000000000" charset="0"/>
              <a:buChar char="Ø"/>
            </a:pPr>
            <a:r>
              <a:rPr lang="zh-CN" altLang="en-US" b="1" dirty="0" smtClean="0">
                <a:solidFill>
                  <a:srgbClr val="274F95"/>
                </a:solidFill>
                <a:latin typeface="微软雅黑" panose="020B0503020204020204" charset="-122"/>
                <a:ea typeface="微软雅黑" panose="020B0503020204020204" charset="-122"/>
                <a:cs typeface="微软雅黑" panose="020B0503020204020204" charset="-122"/>
              </a:rPr>
              <a:t>问题</a:t>
            </a:r>
            <a:r>
              <a:rPr lang="en-US" altLang="zh-CN" b="1" dirty="0" smtClean="0">
                <a:solidFill>
                  <a:srgbClr val="274F95"/>
                </a:solidFill>
                <a:latin typeface="微软雅黑" panose="020B0503020204020204" charset="-122"/>
                <a:ea typeface="微软雅黑" panose="020B0503020204020204" charset="-122"/>
                <a:cs typeface="微软雅黑" panose="020B0503020204020204" charset="-122"/>
              </a:rPr>
              <a:t>1</a:t>
            </a:r>
            <a:r>
              <a:rPr lang="zh-CN" altLang="en-US" b="1" dirty="0" smtClean="0">
                <a:solidFill>
                  <a:srgbClr val="274F95"/>
                </a:solidFill>
                <a:latin typeface="微软雅黑" panose="020B0503020204020204" charset="-122"/>
                <a:ea typeface="微软雅黑" panose="020B0503020204020204" charset="-122"/>
                <a:cs typeface="微软雅黑" panose="020B0503020204020204" charset="-122"/>
              </a:rPr>
              <a:t>：</a:t>
            </a:r>
            <a:endParaRPr lang="zh-CN" altLang="en-US" b="1" dirty="0" smtClean="0">
              <a:solidFill>
                <a:srgbClr val="274F95"/>
              </a:solidFill>
              <a:latin typeface="微软雅黑" panose="020B0503020204020204" charset="-122"/>
              <a:ea typeface="微软雅黑" panose="020B0503020204020204" charset="-122"/>
              <a:cs typeface="微软雅黑" panose="020B0503020204020204" charset="-122"/>
            </a:endParaRPr>
          </a:p>
          <a:p>
            <a:pPr indent="457200" fontAlgn="auto">
              <a:lnSpc>
                <a:spcPct val="140000"/>
              </a:lnSpc>
            </a:pPr>
            <a:r>
              <a:rPr lang="zh-CN" altLang="en-US" b="1" dirty="0">
                <a:solidFill>
                  <a:srgbClr val="C00000"/>
                </a:solidFill>
                <a:latin typeface="楷体" panose="02010609060101010101" charset="-122"/>
                <a:ea typeface="楷体" panose="02010609060101010101" charset="-122"/>
                <a:cs typeface="微软雅黑" panose="020B0503020204020204" charset="-122"/>
              </a:rPr>
              <a:t>常见的</a:t>
            </a:r>
            <a:r>
              <a:rPr lang="zh-CN" altLang="en-US" b="1" dirty="0" smtClean="0">
                <a:solidFill>
                  <a:srgbClr val="C00000"/>
                </a:solidFill>
                <a:latin typeface="楷体" panose="02010609060101010101" charset="-122"/>
                <a:ea typeface="楷体" panose="02010609060101010101" charset="-122"/>
                <a:cs typeface="微软雅黑" panose="020B0503020204020204" charset="-122"/>
              </a:rPr>
              <a:t>问题是决算</a:t>
            </a:r>
            <a:r>
              <a:rPr lang="zh-CN" altLang="en-US" b="1" dirty="0">
                <a:solidFill>
                  <a:srgbClr val="C00000"/>
                </a:solidFill>
                <a:latin typeface="楷体" panose="02010609060101010101" charset="-122"/>
                <a:ea typeface="楷体" panose="02010609060101010101" charset="-122"/>
                <a:cs typeface="微软雅黑" panose="020B0503020204020204" charset="-122"/>
              </a:rPr>
              <a:t>数大于全年预算数。尤其是经营亏损，全年预算数不得为负数。</a:t>
            </a:r>
            <a:r>
              <a:rPr lang="en-US" altLang="zh-CN" b="1" dirty="0">
                <a:solidFill>
                  <a:srgbClr val="C00000"/>
                </a:solidFill>
                <a:latin typeface="楷体" panose="02010609060101010101" charset="-122"/>
                <a:ea typeface="楷体" panose="02010609060101010101" charset="-122"/>
                <a:cs typeface="微软雅黑" panose="020B0503020204020204" charset="-122"/>
              </a:rPr>
              <a:t>——</a:t>
            </a:r>
            <a:r>
              <a:rPr lang="zh-CN" altLang="en-US" b="1" dirty="0">
                <a:solidFill>
                  <a:srgbClr val="C00000"/>
                </a:solidFill>
                <a:latin typeface="楷体" panose="02010609060101010101" charset="-122"/>
                <a:ea typeface="楷体" panose="02010609060101010101" charset="-122"/>
                <a:cs typeface="微软雅黑" panose="020B0503020204020204" charset="-122"/>
              </a:rPr>
              <a:t>不符合预算法</a:t>
            </a:r>
            <a:endParaRPr lang="zh-CN" altLang="en-US" b="1" dirty="0">
              <a:solidFill>
                <a:srgbClr val="C00000"/>
              </a:solidFill>
              <a:latin typeface="楷体" panose="02010609060101010101" charset="-122"/>
              <a:ea typeface="楷体" panose="02010609060101010101" charset="-122"/>
              <a:cs typeface="微软雅黑" panose="020B0503020204020204" charset="-122"/>
            </a:endParaRPr>
          </a:p>
          <a:p>
            <a:pPr indent="457200" fontAlgn="auto">
              <a:lnSpc>
                <a:spcPct val="140000"/>
              </a:lnSpc>
            </a:pPr>
            <a:endParaRPr lang="zh-CN" altLang="en-US" b="1" dirty="0">
              <a:solidFill>
                <a:srgbClr val="C00000"/>
              </a:solidFill>
              <a:latin typeface="楷体" panose="02010609060101010101" charset="-122"/>
              <a:ea typeface="楷体" panose="02010609060101010101" charset="-122"/>
              <a:cs typeface="微软雅黑" panose="020B0503020204020204" charset="-122"/>
            </a:endParaRPr>
          </a:p>
          <a:p>
            <a:pPr indent="457200" fontAlgn="auto">
              <a:lnSpc>
                <a:spcPct val="140000"/>
              </a:lnSpc>
            </a:pPr>
            <a:endParaRPr lang="zh-CN" altLang="en-US" b="1" dirty="0">
              <a:solidFill>
                <a:srgbClr val="C00000"/>
              </a:solidFill>
              <a:latin typeface="楷体" panose="02010609060101010101" charset="-122"/>
              <a:ea typeface="楷体" panose="02010609060101010101" charset="-122"/>
              <a:cs typeface="微软雅黑" panose="020B0503020204020204" charset="-122"/>
            </a:endParaRPr>
          </a:p>
        </p:txBody>
      </p:sp>
      <p:sp>
        <p:nvSpPr>
          <p:cNvPr id="4" name="文本框 3"/>
          <p:cNvSpPr txBox="1"/>
          <p:nvPr>
            <p:custDataLst>
              <p:tags r:id="rId3"/>
            </p:custDataLst>
          </p:nvPr>
        </p:nvSpPr>
        <p:spPr>
          <a:xfrm>
            <a:off x="684530" y="3217545"/>
            <a:ext cx="7799705" cy="956310"/>
          </a:xfrm>
          <a:prstGeom prst="rect">
            <a:avLst/>
          </a:prstGeom>
          <a:noFill/>
        </p:spPr>
        <p:txBody>
          <a:bodyPr wrap="square" rtlCol="0">
            <a:noAutofit/>
          </a:bodyPr>
          <a:p>
            <a:pPr marL="342900" indent="-342900" fontAlgn="auto">
              <a:lnSpc>
                <a:spcPct val="140000"/>
              </a:lnSpc>
              <a:buFont typeface="Wingdings" panose="05000000000000000000" charset="0"/>
              <a:buChar char="Ø"/>
            </a:pPr>
            <a:r>
              <a:rPr lang="zh-CN" altLang="en-US" b="1" dirty="0" smtClean="0">
                <a:solidFill>
                  <a:srgbClr val="274F95"/>
                </a:solidFill>
                <a:latin typeface="微软雅黑" panose="020B0503020204020204" charset="-122"/>
                <a:ea typeface="微软雅黑" panose="020B0503020204020204" charset="-122"/>
                <a:cs typeface="微软雅黑" panose="020B0503020204020204" charset="-122"/>
              </a:rPr>
              <a:t>问题</a:t>
            </a:r>
            <a:r>
              <a:rPr lang="en-US" altLang="zh-CN" b="1" dirty="0" smtClean="0">
                <a:solidFill>
                  <a:srgbClr val="274F95"/>
                </a:solidFill>
                <a:latin typeface="微软雅黑" panose="020B0503020204020204" charset="-122"/>
                <a:ea typeface="微软雅黑" panose="020B0503020204020204" charset="-122"/>
                <a:cs typeface="微软雅黑" panose="020B0503020204020204" charset="-122"/>
              </a:rPr>
              <a:t>2</a:t>
            </a:r>
            <a:r>
              <a:rPr lang="zh-CN" altLang="en-US" b="1" dirty="0" smtClean="0">
                <a:solidFill>
                  <a:srgbClr val="274F95"/>
                </a:solidFill>
                <a:latin typeface="微软雅黑" panose="020B0503020204020204" charset="-122"/>
                <a:ea typeface="微软雅黑" panose="020B0503020204020204" charset="-122"/>
                <a:cs typeface="微软雅黑" panose="020B0503020204020204" charset="-122"/>
              </a:rPr>
              <a:t>：</a:t>
            </a:r>
            <a:endParaRPr lang="zh-CN" altLang="en-US" b="1" dirty="0" smtClean="0">
              <a:solidFill>
                <a:srgbClr val="274F95"/>
              </a:solidFill>
              <a:latin typeface="微软雅黑" panose="020B0503020204020204" charset="-122"/>
              <a:ea typeface="微软雅黑" panose="020B0503020204020204" charset="-122"/>
              <a:cs typeface="微软雅黑" panose="020B0503020204020204" charset="-122"/>
            </a:endParaRPr>
          </a:p>
          <a:p>
            <a:pPr indent="457200" fontAlgn="auto">
              <a:lnSpc>
                <a:spcPct val="140000"/>
              </a:lnSpc>
            </a:pPr>
            <a:r>
              <a:rPr b="1">
                <a:solidFill>
                  <a:srgbClr val="C00000"/>
                </a:solidFill>
                <a:latin typeface="楷体" panose="02010609060101010101" charset="-122"/>
                <a:ea typeface="楷体" panose="02010609060101010101" charset="-122"/>
                <a:cs typeface="微软雅黑" panose="020B0503020204020204" charset="-122"/>
                <a:sym typeface="+mn-ea"/>
              </a:rPr>
              <a:t>个别医院存在将事业收入列为经营收入的问题。</a:t>
            </a:r>
            <a:endParaRPr lang="zh-CN" altLang="en-US" b="1" dirty="0">
              <a:solidFill>
                <a:srgbClr val="C00000"/>
              </a:solidFill>
              <a:latin typeface="楷体" panose="02010609060101010101" charset="-122"/>
              <a:ea typeface="楷体" panose="02010609060101010101" charset="-122"/>
              <a:cs typeface="微软雅黑" panose="020B0503020204020204" charset="-122"/>
            </a:endParaRPr>
          </a:p>
          <a:p>
            <a:pPr indent="457200" fontAlgn="auto">
              <a:lnSpc>
                <a:spcPct val="140000"/>
              </a:lnSpc>
            </a:pPr>
            <a:endParaRPr lang="zh-CN" altLang="en-US" b="1" dirty="0">
              <a:solidFill>
                <a:srgbClr val="C00000"/>
              </a:solidFill>
              <a:latin typeface="楷体" panose="02010609060101010101" charset="-122"/>
              <a:ea typeface="楷体" panose="02010609060101010101" charset="-122"/>
              <a:cs typeface="微软雅黑" panose="020B0503020204020204" charset="-122"/>
            </a:endParaRPr>
          </a:p>
          <a:p>
            <a:pPr indent="457200" fontAlgn="auto">
              <a:lnSpc>
                <a:spcPct val="140000"/>
              </a:lnSpc>
            </a:pPr>
            <a:endParaRPr lang="zh-CN" altLang="en-US" b="1" dirty="0">
              <a:solidFill>
                <a:srgbClr val="C00000"/>
              </a:solidFill>
              <a:latin typeface="楷体" panose="02010609060101010101" charset="-122"/>
              <a:ea typeface="楷体" panose="02010609060101010101" charset="-122"/>
              <a:cs typeface="微软雅黑" panose="020B0503020204020204" charset="-122"/>
            </a:endParaRPr>
          </a:p>
        </p:txBody>
      </p:sp>
      <p:sp>
        <p:nvSpPr>
          <p:cNvPr id="5" name="文本框 4"/>
          <p:cNvSpPr txBox="1"/>
          <p:nvPr>
            <p:custDataLst>
              <p:tags r:id="rId4"/>
            </p:custDataLst>
          </p:nvPr>
        </p:nvSpPr>
        <p:spPr>
          <a:xfrm>
            <a:off x="684530" y="4316095"/>
            <a:ext cx="7799705" cy="1026795"/>
          </a:xfrm>
          <a:prstGeom prst="rect">
            <a:avLst/>
          </a:prstGeom>
          <a:noFill/>
        </p:spPr>
        <p:txBody>
          <a:bodyPr wrap="square" rtlCol="0">
            <a:noAutofit/>
          </a:bodyPr>
          <a:p>
            <a:pPr marL="342900" indent="-342900" fontAlgn="auto">
              <a:lnSpc>
                <a:spcPct val="140000"/>
              </a:lnSpc>
              <a:buFont typeface="Wingdings" panose="05000000000000000000" charset="0"/>
              <a:buChar char="Ø"/>
            </a:pPr>
            <a:r>
              <a:rPr lang="zh-CN" altLang="en-US" b="1" dirty="0" smtClean="0">
                <a:solidFill>
                  <a:srgbClr val="274F95"/>
                </a:solidFill>
                <a:latin typeface="微软雅黑" panose="020B0503020204020204" charset="-122"/>
                <a:ea typeface="微软雅黑" panose="020B0503020204020204" charset="-122"/>
                <a:cs typeface="微软雅黑" panose="020B0503020204020204" charset="-122"/>
              </a:rPr>
              <a:t>问题</a:t>
            </a:r>
            <a:r>
              <a:rPr lang="en-US" altLang="zh-CN" b="1" dirty="0" smtClean="0">
                <a:solidFill>
                  <a:srgbClr val="274F95"/>
                </a:solidFill>
                <a:latin typeface="微软雅黑" panose="020B0503020204020204" charset="-122"/>
                <a:ea typeface="微软雅黑" panose="020B0503020204020204" charset="-122"/>
                <a:cs typeface="微软雅黑" panose="020B0503020204020204" charset="-122"/>
              </a:rPr>
              <a:t>3</a:t>
            </a:r>
            <a:r>
              <a:rPr lang="zh-CN" altLang="en-US" b="1" dirty="0" smtClean="0">
                <a:solidFill>
                  <a:srgbClr val="274F95"/>
                </a:solidFill>
                <a:latin typeface="微软雅黑" panose="020B0503020204020204" charset="-122"/>
                <a:ea typeface="微软雅黑" panose="020B0503020204020204" charset="-122"/>
                <a:cs typeface="微软雅黑" panose="020B0503020204020204" charset="-122"/>
              </a:rPr>
              <a:t>：</a:t>
            </a:r>
            <a:endParaRPr lang="zh-CN" altLang="en-US" b="1" dirty="0" smtClean="0">
              <a:solidFill>
                <a:srgbClr val="274F95"/>
              </a:solidFill>
              <a:latin typeface="微软雅黑" panose="020B0503020204020204" charset="-122"/>
              <a:ea typeface="微软雅黑" panose="020B0503020204020204" charset="-122"/>
              <a:cs typeface="微软雅黑" panose="020B0503020204020204" charset="-122"/>
            </a:endParaRPr>
          </a:p>
          <a:p>
            <a:pPr indent="457200" fontAlgn="auto">
              <a:lnSpc>
                <a:spcPct val="140000"/>
              </a:lnSpc>
            </a:pPr>
            <a:r>
              <a:rPr b="1" dirty="0">
                <a:solidFill>
                  <a:srgbClr val="C00000"/>
                </a:solidFill>
                <a:latin typeface="楷体" panose="02010609060101010101" charset="-122"/>
                <a:ea typeface="楷体" panose="02010609060101010101" charset="-122"/>
                <a:cs typeface="微软雅黑" panose="020B0503020204020204" charset="-122"/>
                <a:sym typeface="+mn-ea"/>
              </a:rPr>
              <a:t>部分</a:t>
            </a:r>
            <a:r>
              <a:rPr lang="zh-CN" b="1" dirty="0">
                <a:solidFill>
                  <a:srgbClr val="C00000"/>
                </a:solidFill>
                <a:latin typeface="楷体" panose="02010609060101010101" charset="-122"/>
                <a:ea typeface="楷体" panose="02010609060101010101" charset="-122"/>
                <a:cs typeface="微软雅黑" panose="020B0503020204020204" charset="-122"/>
                <a:sym typeface="+mn-ea"/>
              </a:rPr>
              <a:t>行政或者参公</a:t>
            </a:r>
            <a:r>
              <a:rPr b="1" dirty="0">
                <a:solidFill>
                  <a:srgbClr val="C00000"/>
                </a:solidFill>
                <a:latin typeface="楷体" panose="02010609060101010101" charset="-122"/>
                <a:ea typeface="楷体" panose="02010609060101010101" charset="-122"/>
                <a:cs typeface="微软雅黑" panose="020B0503020204020204" charset="-122"/>
                <a:sym typeface="+mn-ea"/>
              </a:rPr>
              <a:t>单位</a:t>
            </a:r>
            <a:r>
              <a:rPr lang="zh-CN" b="1" dirty="0">
                <a:solidFill>
                  <a:srgbClr val="C00000"/>
                </a:solidFill>
                <a:latin typeface="楷体" panose="02010609060101010101" charset="-122"/>
                <a:ea typeface="楷体" panose="02010609060101010101" charset="-122"/>
                <a:cs typeface="微软雅黑" panose="020B0503020204020204" charset="-122"/>
                <a:sym typeface="+mn-ea"/>
              </a:rPr>
              <a:t>存在使用非财政拨款资金列支出国费支出</a:t>
            </a:r>
            <a:r>
              <a:rPr b="1" dirty="0">
                <a:solidFill>
                  <a:srgbClr val="C00000"/>
                </a:solidFill>
                <a:latin typeface="楷体" panose="02010609060101010101" charset="-122"/>
                <a:ea typeface="楷体" panose="02010609060101010101" charset="-122"/>
                <a:cs typeface="微软雅黑" panose="020B0503020204020204" charset="-122"/>
                <a:sym typeface="+mn-ea"/>
              </a:rPr>
              <a:t>。</a:t>
            </a:r>
            <a:endParaRPr b="1" dirty="0">
              <a:solidFill>
                <a:srgbClr val="C00000"/>
              </a:solidFill>
              <a:latin typeface="楷体" panose="02010609060101010101" charset="-122"/>
              <a:ea typeface="楷体" panose="02010609060101010101" charset="-122"/>
              <a:cs typeface="微软雅黑" panose="020B0503020204020204" charset="-122"/>
            </a:endParaRPr>
          </a:p>
          <a:p>
            <a:pPr indent="457200" fontAlgn="auto">
              <a:lnSpc>
                <a:spcPct val="140000"/>
              </a:lnSpc>
            </a:pPr>
            <a:endParaRPr lang="zh-CN" altLang="en-US" b="1" dirty="0">
              <a:solidFill>
                <a:srgbClr val="C00000"/>
              </a:solidFill>
              <a:latin typeface="楷体" panose="02010609060101010101" charset="-122"/>
              <a:ea typeface="楷体" panose="02010609060101010101" charset="-122"/>
              <a:cs typeface="微软雅黑" panose="020B0503020204020204" charset="-122"/>
            </a:endParaRPr>
          </a:p>
          <a:p>
            <a:pPr indent="457200" fontAlgn="auto">
              <a:lnSpc>
                <a:spcPct val="140000"/>
              </a:lnSpc>
            </a:pPr>
            <a:endParaRPr lang="zh-CN" altLang="en-US" b="1" dirty="0">
              <a:solidFill>
                <a:srgbClr val="C00000"/>
              </a:solidFill>
              <a:latin typeface="楷体" panose="02010609060101010101" charset="-122"/>
              <a:ea typeface="楷体" panose="02010609060101010101" charset="-122"/>
              <a:cs typeface="微软雅黑" panose="020B0503020204020204" charset="-122"/>
            </a:endParaRPr>
          </a:p>
        </p:txBody>
      </p:sp>
    </p:spTree>
    <p:custDataLst>
      <p:tags r:id="rId5"/>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文本框 2"/>
          <p:cNvSpPr txBox="1"/>
          <p:nvPr>
            <p:custDataLst>
              <p:tags r:id="rId1"/>
            </p:custDataLst>
          </p:nvPr>
        </p:nvSpPr>
        <p:spPr>
          <a:xfrm>
            <a:off x="168910" y="998855"/>
            <a:ext cx="2414270" cy="534035"/>
          </a:xfrm>
          <a:prstGeom prst="rect">
            <a:avLst/>
          </a:prstGeom>
        </p:spPr>
        <p:txBody>
          <a:bodyPr wrap="square">
            <a:spAutoFit/>
            <a:scene3d>
              <a:camera prst="orthographicFront"/>
              <a:lightRig rig="threePt" dir="t"/>
            </a:scene3d>
            <a:sp3d contourW="12700"/>
          </a:bodyPr>
          <a:lstStyle>
            <a:defPPr>
              <a:defRPr lang="zh-CN"/>
            </a:defPPr>
            <a:lvl1pPr marR="0" lvl="0" indent="0" fontAlgn="auto">
              <a:lnSpc>
                <a:spcPct val="120000"/>
              </a:lnSpc>
              <a:spcBef>
                <a:spcPts val="0"/>
              </a:spcBef>
              <a:spcAft>
                <a:spcPts val="0"/>
              </a:spcAft>
              <a:buClrTx/>
              <a:buSzTx/>
              <a:buFontTx/>
              <a:buNone/>
              <a:defRPr kumimoji="0" sz="5400" b="1" i="0" u="none" strike="noStrike" cap="none" spc="0" normalizeH="0" baseline="0">
                <a:ln>
                  <a:noFill/>
                </a:ln>
                <a:gradFill>
                  <a:gsLst>
                    <a:gs pos="0">
                      <a:srgbClr val="CDA23D"/>
                    </a:gs>
                    <a:gs pos="55000">
                      <a:srgbClr val="E1B64A"/>
                    </a:gs>
                    <a:gs pos="100000">
                      <a:srgbClr val="F7E880">
                        <a:lumMod val="99000"/>
                      </a:srgbClr>
                    </a:gs>
                  </a:gsLst>
                  <a:lin ang="2700000" scaled="1"/>
                </a:gradFill>
                <a:effectLst/>
                <a:uLnTx/>
                <a:uFillTx/>
                <a:latin typeface="Arial" panose="020B0604020202020204"/>
                <a:ea typeface="微软雅黑" panose="020B0503020204020204" charset="-122"/>
              </a:defRPr>
            </a:lvl1pPr>
          </a:lstStyle>
          <a:p>
            <a:pPr algn="dist"/>
            <a:r>
              <a:rPr lang="zh-CN" altLang="en-US" sz="2400" dirty="0">
                <a:solidFill>
                  <a:srgbClr val="274F95"/>
                </a:solidFill>
                <a:cs typeface="+mn-ea"/>
                <a:sym typeface="+mn-lt"/>
              </a:rPr>
              <a:t>三、决算主表</a:t>
            </a:r>
            <a:endParaRPr lang="zh-CN" altLang="en-US" sz="2400" dirty="0">
              <a:solidFill>
                <a:srgbClr val="274F95"/>
              </a:solidFill>
              <a:cs typeface="+mn-ea"/>
              <a:sym typeface="+mn-lt"/>
            </a:endParaRPr>
          </a:p>
        </p:txBody>
      </p:sp>
      <p:sp>
        <p:nvSpPr>
          <p:cNvPr id="3" name="矩形 2"/>
          <p:cNvSpPr/>
          <p:nvPr/>
        </p:nvSpPr>
        <p:spPr>
          <a:xfrm flipV="1">
            <a:off x="168910" y="1532890"/>
            <a:ext cx="241427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350">
              <a:latin typeface="思源宋体 Heavy" panose="02020900000000000000" pitchFamily="18" charset="-122"/>
              <a:ea typeface="思源宋体 Heavy" panose="02020900000000000000" pitchFamily="18" charset="-122"/>
            </a:endParaRPr>
          </a:p>
        </p:txBody>
      </p:sp>
      <p:sp>
        <p:nvSpPr>
          <p:cNvPr id="4" name="文本框 3"/>
          <p:cNvSpPr txBox="1"/>
          <p:nvPr>
            <p:custDataLst>
              <p:tags r:id="rId2"/>
            </p:custDataLst>
          </p:nvPr>
        </p:nvSpPr>
        <p:spPr>
          <a:xfrm>
            <a:off x="4501991" y="2345055"/>
            <a:ext cx="845344" cy="320040"/>
          </a:xfrm>
          <a:prstGeom prst="rect">
            <a:avLst/>
          </a:prstGeom>
          <a:noFill/>
        </p:spPr>
        <p:txBody>
          <a:bodyPr wrap="square" rtlCol="0">
            <a:spAutoFit/>
          </a:bodyPr>
          <a:lstStyle/>
          <a:p>
            <a:pPr algn="ctr"/>
            <a:r>
              <a:rPr lang="en-US" altLang="zh-CN" sz="1500">
                <a:solidFill>
                  <a:schemeClr val="bg1"/>
                </a:solidFill>
              </a:rPr>
              <a:t>行为税</a:t>
            </a:r>
            <a:endParaRPr lang="en-US" altLang="zh-CN" sz="1500">
              <a:solidFill>
                <a:schemeClr val="bg1"/>
              </a:solidFill>
            </a:endParaRPr>
          </a:p>
        </p:txBody>
      </p:sp>
      <p:sp>
        <p:nvSpPr>
          <p:cNvPr id="5" name="文本框 4" descr="7b0a202020202262756c6c6574223a20227b5c2263617465676f727949645c223a31303030352c5c2274656d706c61746549645c223a32303233313437337d220a7d0a"/>
          <p:cNvSpPr txBox="1"/>
          <p:nvPr>
            <p:custDataLst>
              <p:tags r:id="rId3"/>
            </p:custDataLst>
          </p:nvPr>
        </p:nvSpPr>
        <p:spPr>
          <a:xfrm>
            <a:off x="650875" y="2257425"/>
            <a:ext cx="8322310" cy="1997075"/>
          </a:xfrm>
          <a:prstGeom prst="rect">
            <a:avLst/>
          </a:prstGeom>
          <a:noFill/>
        </p:spPr>
        <p:txBody>
          <a:bodyPr wrap="square" rtlCol="0">
            <a:noAutofit/>
          </a:bodyPr>
          <a:lstStyle/>
          <a:p>
            <a:pPr indent="457200" fontAlgn="auto">
              <a:lnSpc>
                <a:spcPct val="130000"/>
              </a:lnSpc>
            </a:pPr>
            <a:r>
              <a:rPr b="1" dirty="0" err="1">
                <a:solidFill>
                  <a:srgbClr val="C00000"/>
                </a:solidFill>
                <a:latin typeface="楷体" panose="02010609060101010101" charset="-122"/>
                <a:ea typeface="楷体" panose="02010609060101010101" charset="-122"/>
                <a:cs typeface="微软雅黑" panose="020B0503020204020204" charset="-122"/>
              </a:rPr>
              <a:t>支出经济分类科目使用不规范</a:t>
            </a:r>
            <a:r>
              <a:rPr b="1" dirty="0">
                <a:solidFill>
                  <a:srgbClr val="C00000"/>
                </a:solidFill>
                <a:latin typeface="楷体" panose="02010609060101010101" charset="-122"/>
                <a:ea typeface="楷体" panose="02010609060101010101" charset="-122"/>
                <a:cs typeface="微软雅黑" panose="020B0503020204020204" charset="-122"/>
              </a:rPr>
              <a:t>。</a:t>
            </a:r>
            <a:endParaRPr b="1" dirty="0">
              <a:solidFill>
                <a:srgbClr val="C00000"/>
              </a:solidFill>
              <a:latin typeface="楷体" panose="02010609060101010101" charset="-122"/>
              <a:ea typeface="楷体" panose="02010609060101010101" charset="-122"/>
              <a:cs typeface="微软雅黑" panose="020B0503020204020204" charset="-122"/>
            </a:endParaRPr>
          </a:p>
          <a:p>
            <a:pPr indent="457200" fontAlgn="auto">
              <a:lnSpc>
                <a:spcPct val="130000"/>
              </a:lnSpc>
            </a:pPr>
            <a:r>
              <a:rPr b="1" dirty="0">
                <a:solidFill>
                  <a:srgbClr val="C00000"/>
                </a:solidFill>
                <a:latin typeface="楷体" panose="02010609060101010101" charset="-122"/>
                <a:ea typeface="楷体" panose="02010609060101010101" charset="-122"/>
                <a:cs typeface="微软雅黑" panose="020B0503020204020204" charset="-122"/>
              </a:rPr>
              <a:t>①</a:t>
            </a:r>
            <a:r>
              <a:rPr b="1" dirty="0" err="1">
                <a:solidFill>
                  <a:srgbClr val="C00000"/>
                </a:solidFill>
                <a:latin typeface="楷体" panose="02010609060101010101" charset="-122"/>
                <a:ea typeface="楷体" panose="02010609060101010101" charset="-122"/>
                <a:cs typeface="微软雅黑" panose="020B0503020204020204" charset="-122"/>
              </a:rPr>
              <a:t>非执法类单位，填列“被装购置费</a:t>
            </a:r>
            <a:r>
              <a:rPr b="1" dirty="0">
                <a:solidFill>
                  <a:srgbClr val="C00000"/>
                </a:solidFill>
                <a:latin typeface="楷体" panose="02010609060101010101" charset="-122"/>
                <a:ea typeface="楷体" panose="02010609060101010101" charset="-122"/>
                <a:cs typeface="微软雅黑" panose="020B0503020204020204" charset="-122"/>
              </a:rPr>
              <a:t>”(</a:t>
            </a:r>
            <a:r>
              <a:rPr b="1" dirty="0" err="1">
                <a:solidFill>
                  <a:srgbClr val="C00000"/>
                </a:solidFill>
                <a:latin typeface="楷体" panose="02010609060101010101" charset="-122"/>
                <a:ea typeface="楷体" panose="02010609060101010101" charset="-122"/>
                <a:cs typeface="微软雅黑" panose="020B0503020204020204" charset="-122"/>
              </a:rPr>
              <a:t>应更正</a:t>
            </a:r>
            <a:r>
              <a:rPr b="1" dirty="0">
                <a:solidFill>
                  <a:srgbClr val="C00000"/>
                </a:solidFill>
                <a:latin typeface="楷体" panose="02010609060101010101" charset="-122"/>
                <a:ea typeface="楷体" panose="02010609060101010101" charset="-122"/>
                <a:cs typeface="微软雅黑" panose="020B0503020204020204" charset="-122"/>
              </a:rPr>
              <a:t>);</a:t>
            </a:r>
            <a:r>
              <a:rPr b="1" dirty="0" err="1">
                <a:solidFill>
                  <a:srgbClr val="C00000"/>
                </a:solidFill>
                <a:latin typeface="楷体" panose="02010609060101010101" charset="-122"/>
                <a:ea typeface="楷体" panose="02010609060101010101" charset="-122"/>
                <a:cs typeface="微软雅黑" panose="020B0503020204020204" charset="-122"/>
              </a:rPr>
              <a:t>错用“资本性赠与</a:t>
            </a:r>
            <a:r>
              <a:rPr b="1" dirty="0">
                <a:solidFill>
                  <a:srgbClr val="C00000"/>
                </a:solidFill>
                <a:latin typeface="楷体" panose="02010609060101010101" charset="-122"/>
                <a:ea typeface="楷体" panose="02010609060101010101" charset="-122"/>
                <a:cs typeface="微软雅黑" panose="020B0503020204020204" charset="-122"/>
                <a:sym typeface="+mn-ea"/>
              </a:rPr>
              <a:t>”</a:t>
            </a:r>
            <a:r>
              <a:rPr b="1" dirty="0" err="1">
                <a:solidFill>
                  <a:srgbClr val="C00000"/>
                </a:solidFill>
                <a:latin typeface="楷体" panose="02010609060101010101" charset="-122"/>
                <a:ea typeface="楷体" panose="02010609060101010101" charset="-122"/>
                <a:cs typeface="微软雅黑" panose="020B0503020204020204" charset="-122"/>
              </a:rPr>
              <a:t>科目</a:t>
            </a:r>
            <a:r>
              <a:rPr b="1" dirty="0">
                <a:solidFill>
                  <a:srgbClr val="C00000"/>
                </a:solidFill>
                <a:latin typeface="楷体" panose="02010609060101010101" charset="-122"/>
                <a:ea typeface="楷体" panose="02010609060101010101" charset="-122"/>
                <a:cs typeface="微软雅黑" panose="020B0503020204020204" charset="-122"/>
              </a:rPr>
              <a:t>(</a:t>
            </a:r>
            <a:r>
              <a:rPr b="1" dirty="0" err="1">
                <a:solidFill>
                  <a:srgbClr val="C00000"/>
                </a:solidFill>
                <a:latin typeface="楷体" panose="02010609060101010101" charset="-122"/>
                <a:ea typeface="楷体" panose="02010609060101010101" charset="-122"/>
                <a:cs typeface="微软雅黑" panose="020B0503020204020204" charset="-122"/>
              </a:rPr>
              <a:t>应更正</a:t>
            </a:r>
            <a:r>
              <a:rPr b="1" dirty="0">
                <a:solidFill>
                  <a:srgbClr val="C00000"/>
                </a:solidFill>
                <a:latin typeface="楷体" panose="02010609060101010101" charset="-122"/>
                <a:ea typeface="楷体" panose="02010609060101010101" charset="-122"/>
                <a:cs typeface="微软雅黑" panose="020B0503020204020204" charset="-122"/>
              </a:rPr>
              <a:t>);</a:t>
            </a:r>
            <a:r>
              <a:rPr lang="zh-CN" b="1" dirty="0">
                <a:solidFill>
                  <a:srgbClr val="C00000"/>
                </a:solidFill>
                <a:latin typeface="楷体" panose="02010609060101010101" charset="-122"/>
                <a:ea typeface="楷体" panose="02010609060101010101" charset="-122"/>
                <a:cs typeface="微软雅黑" panose="020B0503020204020204" charset="-122"/>
              </a:rPr>
              <a:t>一般单位将败诉赔偿款错用</a:t>
            </a:r>
            <a:r>
              <a:rPr lang="en-US" altLang="zh-CN" b="1" dirty="0">
                <a:solidFill>
                  <a:srgbClr val="C00000"/>
                </a:solidFill>
                <a:latin typeface="楷体" panose="02010609060101010101" charset="-122"/>
                <a:ea typeface="楷体" panose="02010609060101010101" charset="-122"/>
                <a:cs typeface="微软雅黑" panose="020B0503020204020204" charset="-122"/>
              </a:rPr>
              <a:t>“</a:t>
            </a:r>
            <a:r>
              <a:rPr lang="zh-CN" altLang="en-US" b="1" dirty="0">
                <a:solidFill>
                  <a:srgbClr val="C00000"/>
                </a:solidFill>
                <a:latin typeface="楷体" panose="02010609060101010101" charset="-122"/>
                <a:ea typeface="楷体" panose="02010609060101010101" charset="-122"/>
                <a:cs typeface="微软雅黑" panose="020B0503020204020204" charset="-122"/>
              </a:rPr>
              <a:t>国家赔偿支出</a:t>
            </a:r>
            <a:r>
              <a:rPr lang="en-US" altLang="zh-CN" b="1" dirty="0">
                <a:solidFill>
                  <a:srgbClr val="C00000"/>
                </a:solidFill>
                <a:latin typeface="楷体" panose="02010609060101010101" charset="-122"/>
                <a:ea typeface="楷体" panose="02010609060101010101" charset="-122"/>
                <a:cs typeface="微软雅黑" panose="020B0503020204020204" charset="-122"/>
              </a:rPr>
              <a:t>”</a:t>
            </a:r>
            <a:r>
              <a:rPr lang="zh-CN" altLang="en-US" b="1" dirty="0">
                <a:solidFill>
                  <a:srgbClr val="C00000"/>
                </a:solidFill>
                <a:latin typeface="楷体" panose="02010609060101010101" charset="-122"/>
                <a:ea typeface="楷体" panose="02010609060101010101" charset="-122"/>
                <a:cs typeface="微软雅黑" panose="020B0503020204020204" charset="-122"/>
              </a:rPr>
              <a:t>科目</a:t>
            </a:r>
            <a:r>
              <a:rPr lang="zh-CN" altLang="en-US" b="1" dirty="0">
                <a:solidFill>
                  <a:srgbClr val="C00000"/>
                </a:solidFill>
                <a:latin typeface="楷体" panose="02010609060101010101" charset="-122"/>
                <a:ea typeface="楷体" panose="02010609060101010101" charset="-122"/>
                <a:cs typeface="微软雅黑" panose="020B0503020204020204" charset="-122"/>
              </a:rPr>
              <a:t>；</a:t>
            </a:r>
            <a:r>
              <a:rPr b="1" dirty="0" err="1">
                <a:solidFill>
                  <a:srgbClr val="C00000"/>
                </a:solidFill>
                <a:latin typeface="楷体" panose="02010609060101010101" charset="-122"/>
                <a:ea typeface="楷体" panose="02010609060101010101" charset="-122"/>
                <a:cs typeface="微软雅黑" panose="020B0503020204020204" charset="-122"/>
              </a:rPr>
              <a:t>购书款计入其他商品服务支出，图书一般作为固定资产管理。应列支在资本性支出</a:t>
            </a:r>
            <a:r>
              <a:rPr b="1" dirty="0">
                <a:solidFill>
                  <a:srgbClr val="C00000"/>
                </a:solidFill>
                <a:latin typeface="楷体" panose="02010609060101010101" charset="-122"/>
                <a:ea typeface="楷体" panose="02010609060101010101" charset="-122"/>
                <a:cs typeface="微软雅黑" panose="020B0503020204020204" charset="-122"/>
              </a:rPr>
              <a:t>。</a:t>
            </a:r>
            <a:endParaRPr b="1" dirty="0">
              <a:solidFill>
                <a:srgbClr val="C00000"/>
              </a:solidFill>
              <a:latin typeface="楷体" panose="02010609060101010101" charset="-122"/>
              <a:ea typeface="楷体" panose="02010609060101010101" charset="-122"/>
              <a:cs typeface="微软雅黑" panose="020B0503020204020204" charset="-122"/>
            </a:endParaRPr>
          </a:p>
          <a:p>
            <a:pPr indent="457200" fontAlgn="auto">
              <a:lnSpc>
                <a:spcPct val="130000"/>
              </a:lnSpc>
            </a:pPr>
            <a:r>
              <a:rPr b="1" dirty="0">
                <a:solidFill>
                  <a:srgbClr val="C00000"/>
                </a:solidFill>
                <a:latin typeface="楷体" panose="02010609060101010101" charset="-122"/>
                <a:ea typeface="楷体" panose="02010609060101010101" charset="-122"/>
                <a:cs typeface="微软雅黑" panose="020B0503020204020204" charset="-122"/>
              </a:rPr>
              <a:t>②使用其他商品服务支出开支人员类支出、其他个人家庭补助开支探亲旅费、购房补贴等。</a:t>
            </a:r>
            <a:endParaRPr b="1" dirty="0">
              <a:solidFill>
                <a:srgbClr val="C00000"/>
              </a:solidFill>
              <a:latin typeface="楷体" panose="02010609060101010101" charset="-122"/>
              <a:ea typeface="楷体" panose="02010609060101010101" charset="-122"/>
              <a:cs typeface="微软雅黑" panose="020B0503020204020204" charset="-122"/>
            </a:endParaRPr>
          </a:p>
          <a:p>
            <a:pPr indent="457200" fontAlgn="auto">
              <a:lnSpc>
                <a:spcPct val="130000"/>
              </a:lnSpc>
            </a:pPr>
            <a:r>
              <a:rPr b="1" dirty="0">
                <a:solidFill>
                  <a:srgbClr val="C00000"/>
                </a:solidFill>
                <a:latin typeface="楷体" panose="02010609060101010101" charset="-122"/>
                <a:ea typeface="楷体" panose="02010609060101010101" charset="-122"/>
                <a:cs typeface="微软雅黑" panose="020B0503020204020204" charset="-122"/>
              </a:rPr>
              <a:t>③维修费、劳务费、印刷费等列入其他商品和服务支出：将犯人伙食补助列入其他对个人和家庭补助支出</a:t>
            </a:r>
            <a:r>
              <a:rPr lang="zh-CN" b="1" dirty="0">
                <a:solidFill>
                  <a:srgbClr val="C00000"/>
                </a:solidFill>
                <a:latin typeface="楷体" panose="02010609060101010101" charset="-122"/>
                <a:ea typeface="楷体" panose="02010609060101010101" charset="-122"/>
                <a:cs typeface="微软雅黑" panose="020B0503020204020204" charset="-122"/>
              </a:rPr>
              <a:t>。</a:t>
            </a:r>
            <a:endParaRPr lang="zh-CN" b="1" dirty="0">
              <a:solidFill>
                <a:srgbClr val="C00000"/>
              </a:solidFill>
              <a:latin typeface="楷体" panose="02010609060101010101" charset="-122"/>
              <a:ea typeface="楷体" panose="02010609060101010101" charset="-122"/>
              <a:cs typeface="微软雅黑" panose="020B0503020204020204" charset="-122"/>
            </a:endParaRPr>
          </a:p>
        </p:txBody>
      </p:sp>
      <p:sp>
        <p:nvSpPr>
          <p:cNvPr id="7" name="文本框 6"/>
          <p:cNvSpPr txBox="1"/>
          <p:nvPr>
            <p:custDataLst>
              <p:tags r:id="rId4"/>
            </p:custDataLst>
          </p:nvPr>
        </p:nvSpPr>
        <p:spPr>
          <a:xfrm>
            <a:off x="451961" y="1872615"/>
            <a:ext cx="3048000" cy="368300"/>
          </a:xfrm>
          <a:prstGeom prst="rect">
            <a:avLst/>
          </a:prstGeom>
          <a:noFill/>
        </p:spPr>
        <p:txBody>
          <a:bodyPr wrap="square" rtlCol="0">
            <a:spAutoFit/>
          </a:bodyPr>
          <a:lstStyle/>
          <a:p>
            <a:pPr marL="342900" indent="-342900">
              <a:buFont typeface="Wingdings" panose="05000000000000000000" charset="0"/>
              <a:buChar char="Ø"/>
            </a:pPr>
            <a:r>
              <a:rPr lang="zh-CN" altLang="en-US" b="1">
                <a:solidFill>
                  <a:srgbClr val="274F95"/>
                </a:solidFill>
                <a:latin typeface="微软雅黑" panose="020B0503020204020204" charset="-122"/>
                <a:ea typeface="微软雅黑" panose="020B0503020204020204" charset="-122"/>
              </a:rPr>
              <a:t>问题</a:t>
            </a:r>
            <a:r>
              <a:rPr lang="en-US" altLang="zh-CN" b="1">
                <a:solidFill>
                  <a:srgbClr val="274F95"/>
                </a:solidFill>
                <a:latin typeface="微软雅黑" panose="020B0503020204020204" charset="-122"/>
                <a:ea typeface="微软雅黑" panose="020B0503020204020204" charset="-122"/>
              </a:rPr>
              <a:t>4</a:t>
            </a:r>
            <a:r>
              <a:rPr lang="zh-CN" altLang="en-US" b="1">
                <a:solidFill>
                  <a:srgbClr val="274F95"/>
                </a:solidFill>
                <a:latin typeface="微软雅黑" panose="020B0503020204020204" charset="-122"/>
                <a:ea typeface="微软雅黑" panose="020B0503020204020204" charset="-122"/>
              </a:rPr>
              <a:t>：</a:t>
            </a:r>
            <a:endParaRPr lang="zh-CN" altLang="en-US" b="1">
              <a:solidFill>
                <a:srgbClr val="274F95"/>
              </a:solidFill>
              <a:latin typeface="微软雅黑" panose="020B0503020204020204" charset="-122"/>
              <a:ea typeface="微软雅黑" panose="020B0503020204020204" charset="-122"/>
            </a:endParaRPr>
          </a:p>
        </p:txBody>
      </p:sp>
    </p:spTree>
    <p:custDataLst>
      <p:tags r:id="rId5"/>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PA" val="v4.1.3"/>
</p:tagLst>
</file>

<file path=ppt/tags/tag10.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PA" val="v4.1.3"/>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wm#"/>
  <p:tag name="KSO_WM_TEMPLATE_CATEGORY" val="custom"/>
  <p:tag name="KSO_WM_TEMPLATE_INDEX" val="20205081"/>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PA" val="v4.1.3"/>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wm#"/>
  <p:tag name="KSO_WM_TEMPLATE_CATEGORY" val="custom"/>
  <p:tag name="KSO_WM_TEMPLATE_INDEX" val="2020508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wm#"/>
  <p:tag name="KSO_WM_TEMPLATE_CATEGORY" val="custom"/>
  <p:tag name="KSO_WM_TEMPLATE_INDEX" val="20205081"/>
</p:tagLst>
</file>

<file path=ppt/tags/tag23.xml><?xml version="1.0" encoding="utf-8"?>
<p:tagLst xmlns:p="http://schemas.openxmlformats.org/presentationml/2006/main">
  <p:tag name="PA" val="v4.1.3"/>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wm#"/>
  <p:tag name="KSO_WM_TEMPLATE_CATEGORY" val="custom"/>
  <p:tag name="KSO_WM_TEMPLATE_INDEX" val="20205081"/>
</p:tagLst>
</file>

<file path=ppt/tags/tag28.xml><?xml version="1.0" encoding="utf-8"?>
<p:tagLst xmlns:p="http://schemas.openxmlformats.org/presentationml/2006/main">
  <p:tag name="PA" val="v4.1.3"/>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wm#"/>
  <p:tag name="KSO_WM_TEMPLATE_CATEGORY" val="custom"/>
  <p:tag name="KSO_WM_TEMPLATE_INDEX" val="20205081"/>
</p:tagLst>
</file>

<file path=ppt/tags/tag32.xml><?xml version="1.0" encoding="utf-8"?>
<p:tagLst xmlns:p="http://schemas.openxmlformats.org/presentationml/2006/main">
  <p:tag name="PA" val="v4.1.3"/>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wm#"/>
  <p:tag name="KSO_WM_TEMPLATE_CATEGORY" val="custom"/>
  <p:tag name="KSO_WM_TEMPLATE_INDEX" val="20205081"/>
</p:tagLst>
</file>

<file path=ppt/tags/tag37.xml><?xml version="1.0" encoding="utf-8"?>
<p:tagLst xmlns:p="http://schemas.openxmlformats.org/presentationml/2006/main">
  <p:tag name="PA" val="v4.1.3"/>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PA" val="v4.1.3"/>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wm#"/>
  <p:tag name="KSO_WM_TEMPLATE_CATEGORY" val="custom"/>
  <p:tag name="KSO_WM_TEMPLATE_INDEX" val="20205081"/>
</p:tagLst>
</file>

<file path=ppt/tags/tag42.xml><?xml version="1.0" encoding="utf-8"?>
<p:tagLst xmlns:p="http://schemas.openxmlformats.org/presentationml/2006/main">
  <p:tag name="PA" val="v4.1.3"/>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wm#"/>
  <p:tag name="KSO_WM_TEMPLATE_CATEGORY" val="custom"/>
  <p:tag name="KSO_WM_TEMPLATE_INDEX" val="20205081"/>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PA" val="v4.1.3"/>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wm#"/>
  <p:tag name="KSO_WM_TEMPLATE_CATEGORY" val="custom"/>
  <p:tag name="KSO_WM_TEMPLATE_INDEX" val="20205081"/>
</p:tagLst>
</file>

<file path=ppt/tags/tag58.xml><?xml version="1.0" encoding="utf-8"?>
<p:tagLst xmlns:p="http://schemas.openxmlformats.org/presentationml/2006/main">
  <p:tag name="PA" val="v4.1.3"/>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wm#"/>
  <p:tag name="KSO_WM_TEMPLATE_CATEGORY" val="custom"/>
  <p:tag name="KSO_WM_TEMPLATE_INDEX" val="20205081"/>
</p:tagLst>
</file>

<file path=ppt/tags/tag63.xml><?xml version="1.0" encoding="utf-8"?>
<p:tagLst xmlns:p="http://schemas.openxmlformats.org/presentationml/2006/main">
  <p:tag name="PA" val="v4.1.3"/>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PA" val="v4.1.3"/>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PA" val="v4.1.3"/>
</p:tagLst>
</file>

<file path=ppt/tags/tag84.xml><?xml version="1.0" encoding="utf-8"?>
<p:tagLst xmlns:p="http://schemas.openxmlformats.org/presentationml/2006/main">
  <p:tag name="KSO_WM_DIAGRAM_VIRTUALLY_FRAME" val="{&quot;height&quot;:281.00000000000006,&quot;left&quot;:68.77503937007874,&quot;top&quot;:146.92503937007874,&quot;width&quot;:636.2249606299213}"/>
</p:tagLst>
</file>

<file path=ppt/tags/tag85.xml><?xml version="1.0" encoding="utf-8"?>
<p:tagLst xmlns:p="http://schemas.openxmlformats.org/presentationml/2006/main">
  <p:tag name="KSO_WM_BEAUTIFY_FLAG" val=""/>
  <p:tag name="KSO_WM_DIAGRAM_VIRTUALLY_FRAME" val="{&quot;height&quot;:281.00000000000006,&quot;left&quot;:68.77503937007874,&quot;top&quot;:146.92503937007874,&quot;width&quot;:636.2249606299213}"/>
</p:tagLst>
</file>

<file path=ppt/tags/tag86.xml><?xml version="1.0" encoding="utf-8"?>
<p:tagLst xmlns:p="http://schemas.openxmlformats.org/presentationml/2006/main">
  <p:tag name="KSO_WM_DIAGRAM_VIRTUALLY_FRAME" val="{&quot;height&quot;:281.00000000000006,&quot;left&quot;:68.77503937007874,&quot;top&quot;:146.92503937007874,&quot;width&quot;:636.2249606299213}"/>
</p:tagLst>
</file>

<file path=ppt/tags/tag87.xml><?xml version="1.0" encoding="utf-8"?>
<p:tagLst xmlns:p="http://schemas.openxmlformats.org/presentationml/2006/main">
  <p:tag name="KSO_WM_BEAUTIFY_FLAG" val=""/>
  <p:tag name="KSO_WM_DIAGRAM_VIRTUALLY_FRAME" val="{&quot;height&quot;:281.00000000000006,&quot;left&quot;:68.77503937007874,&quot;top&quot;:146.92503937007874,&quot;width&quot;:636.2249606299213}"/>
</p:tagLst>
</file>

<file path=ppt/tags/tag88.xml><?xml version="1.0" encoding="utf-8"?>
<p:tagLst xmlns:p="http://schemas.openxmlformats.org/presentationml/2006/main">
  <p:tag name="KSO_WM_BEAUTIFY_FLAG" val=""/>
  <p:tag name="KSO_WM_DIAGRAM_VIRTUALLY_FRAME" val="{&quot;height&quot;:281.00000000000006,&quot;left&quot;:68.77503937007874,&quot;top&quot;:146.92503937007874,&quot;width&quot;:636.2249606299213}"/>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 name="KSO_WM_DIAGRAM_VIRTUALLY_FRAME" val="{&quot;height&quot;:281.00000000000006,&quot;left&quot;:68.77503937007874,&quot;top&quot;:146.92503937007874,&quot;width&quot;:636.2249606299213}"/>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PA" val="v4.1.3"/>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BEAUTIFY_FLAG" val="#wm#"/>
  <p:tag name="KSO_WM_TEMPLATE_CATEGORY" val="custom"/>
  <p:tag name="KSO_WM_TEMPLATE_INDEX" val="20205081"/>
</p:tagLst>
</file>

<file path=ppt/tags/tag98.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经营指数">
  <a:themeElements>
    <a:clrScheme name="">
      <a:dk1>
        <a:srgbClr val="000000"/>
      </a:dk1>
      <a:lt1>
        <a:srgbClr val="FFFFFF"/>
      </a:lt1>
      <a:dk2>
        <a:srgbClr val="000000"/>
      </a:dk2>
      <a:lt2>
        <a:srgbClr val="808080"/>
      </a:lt2>
      <a:accent1>
        <a:srgbClr val="B1E4FF"/>
      </a:accent1>
      <a:accent2>
        <a:srgbClr val="0099CC"/>
      </a:accent2>
      <a:accent3>
        <a:srgbClr val="FFFFFF"/>
      </a:accent3>
      <a:accent4>
        <a:srgbClr val="000000"/>
      </a:accent4>
      <a:accent5>
        <a:srgbClr val="D4EFFF"/>
      </a:accent5>
      <a:accent6>
        <a:srgbClr val="0089B7"/>
      </a:accent6>
      <a:hlink>
        <a:srgbClr val="003399"/>
      </a:hlink>
      <a:folHlink>
        <a:srgbClr val="61C2FF"/>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B1E4FF"/>
        </a:accent1>
        <a:accent2>
          <a:srgbClr val="0099CC"/>
        </a:accent2>
        <a:accent3>
          <a:srgbClr val="FFFFFF"/>
        </a:accent3>
        <a:accent4>
          <a:srgbClr val="000000"/>
        </a:accent4>
        <a:accent5>
          <a:srgbClr val="D4EFFF"/>
        </a:accent5>
        <a:accent6>
          <a:srgbClr val="0089B7"/>
        </a:accent6>
        <a:hlink>
          <a:srgbClr val="003399"/>
        </a:hlink>
        <a:folHlink>
          <a:srgbClr val="61C2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3016</Words>
  <Application>WPS 演示</Application>
  <PresentationFormat>宽屏</PresentationFormat>
  <Paragraphs>279</Paragraphs>
  <Slides>18</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18</vt:i4>
      </vt:variant>
    </vt:vector>
  </HeadingPairs>
  <TitlesOfParts>
    <vt:vector size="35" baseType="lpstr">
      <vt:lpstr>Arial</vt:lpstr>
      <vt:lpstr>宋体</vt:lpstr>
      <vt:lpstr>Wingdings</vt:lpstr>
      <vt:lpstr>方正小标宋简体</vt:lpstr>
      <vt:lpstr>微软雅黑</vt:lpstr>
      <vt:lpstr>楷体</vt:lpstr>
      <vt:lpstr>Arial</vt:lpstr>
      <vt:lpstr>思源宋体 Heavy</vt:lpstr>
      <vt:lpstr>思源黑体 CN Bold</vt:lpstr>
      <vt:lpstr>黑体</vt:lpstr>
      <vt:lpstr>Wingdings</vt:lpstr>
      <vt:lpstr>仿宋_GB2312</vt:lpstr>
      <vt:lpstr>仿宋</vt:lpstr>
      <vt:lpstr>微软雅黑</vt:lpstr>
      <vt:lpstr>Arial Unicode MS</vt:lpstr>
      <vt:lpstr>Calibri</vt:lpstr>
      <vt:lpstr>经营指数</vt:lpstr>
      <vt:lpstr>部门决算编审注意事项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夏楠</cp:lastModifiedBy>
  <cp:revision>19</cp:revision>
  <dcterms:created xsi:type="dcterms:W3CDTF">2025-06-27T08:14:00Z</dcterms:created>
  <dcterms:modified xsi:type="dcterms:W3CDTF">2025-08-12T05:18:30Z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CEF06938E9494E4AA25A92A8E2F4E4CA_12</vt:lpwstr>
  </property>
</Properties>
</file>